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48" r:id="rId1"/>
  </p:sldMasterIdLst>
  <p:notesMasterIdLst>
    <p:notesMasterId r:id="rId102"/>
  </p:notesMasterIdLst>
  <p:handoutMasterIdLst>
    <p:handoutMasterId r:id="rId103"/>
  </p:handoutMasterIdLst>
  <p:sldIdLst>
    <p:sldId id="600" r:id="rId2"/>
    <p:sldId id="628" r:id="rId3"/>
    <p:sldId id="975" r:id="rId4"/>
    <p:sldId id="909" r:id="rId5"/>
    <p:sldId id="910" r:id="rId6"/>
    <p:sldId id="976" r:id="rId7"/>
    <p:sldId id="977" r:id="rId8"/>
    <p:sldId id="981" r:id="rId9"/>
    <p:sldId id="867" r:id="rId10"/>
    <p:sldId id="978" r:id="rId11"/>
    <p:sldId id="871" r:id="rId12"/>
    <p:sldId id="983" r:id="rId13"/>
    <p:sldId id="869" r:id="rId14"/>
    <p:sldId id="872" r:id="rId15"/>
    <p:sldId id="873" r:id="rId16"/>
    <p:sldId id="979" r:id="rId17"/>
    <p:sldId id="980" r:id="rId18"/>
    <p:sldId id="984" r:id="rId19"/>
    <p:sldId id="985" r:id="rId20"/>
    <p:sldId id="986" r:id="rId21"/>
    <p:sldId id="987" r:id="rId22"/>
    <p:sldId id="988" r:id="rId23"/>
    <p:sldId id="989" r:id="rId24"/>
    <p:sldId id="990" r:id="rId25"/>
    <p:sldId id="991" r:id="rId26"/>
    <p:sldId id="994" r:id="rId27"/>
    <p:sldId id="996" r:id="rId28"/>
    <p:sldId id="995" r:id="rId29"/>
    <p:sldId id="997" r:id="rId30"/>
    <p:sldId id="992" r:id="rId31"/>
    <p:sldId id="993" r:id="rId32"/>
    <p:sldId id="998" r:id="rId33"/>
    <p:sldId id="999" r:id="rId34"/>
    <p:sldId id="1000" r:id="rId35"/>
    <p:sldId id="889" r:id="rId36"/>
    <p:sldId id="890" r:id="rId37"/>
    <p:sldId id="891" r:id="rId38"/>
    <p:sldId id="1001" r:id="rId39"/>
    <p:sldId id="1007" r:id="rId40"/>
    <p:sldId id="1008" r:id="rId41"/>
    <p:sldId id="1009" r:id="rId42"/>
    <p:sldId id="1010" r:id="rId43"/>
    <p:sldId id="1002" r:id="rId44"/>
    <p:sldId id="1003" r:id="rId45"/>
    <p:sldId id="1004" r:id="rId46"/>
    <p:sldId id="894" r:id="rId47"/>
    <p:sldId id="895" r:id="rId48"/>
    <p:sldId id="896" r:id="rId49"/>
    <p:sldId id="1005" r:id="rId50"/>
    <p:sldId id="1006" r:id="rId51"/>
    <p:sldId id="1011" r:id="rId52"/>
    <p:sldId id="1012" r:id="rId53"/>
    <p:sldId id="1013" r:id="rId54"/>
    <p:sldId id="1014" r:id="rId55"/>
    <p:sldId id="874" r:id="rId56"/>
    <p:sldId id="875" r:id="rId57"/>
    <p:sldId id="876" r:id="rId58"/>
    <p:sldId id="877" r:id="rId59"/>
    <p:sldId id="878" r:id="rId60"/>
    <p:sldId id="879" r:id="rId61"/>
    <p:sldId id="1015" r:id="rId62"/>
    <p:sldId id="1016" r:id="rId63"/>
    <p:sldId id="1017" r:id="rId64"/>
    <p:sldId id="1018" r:id="rId65"/>
    <p:sldId id="1019" r:id="rId66"/>
    <p:sldId id="1022" r:id="rId67"/>
    <p:sldId id="1023" r:id="rId68"/>
    <p:sldId id="1024" r:id="rId69"/>
    <p:sldId id="1025" r:id="rId70"/>
    <p:sldId id="880" r:id="rId71"/>
    <p:sldId id="881" r:id="rId72"/>
    <p:sldId id="882" r:id="rId73"/>
    <p:sldId id="883" r:id="rId74"/>
    <p:sldId id="884" r:id="rId75"/>
    <p:sldId id="885" r:id="rId76"/>
    <p:sldId id="886" r:id="rId77"/>
    <p:sldId id="887" r:id="rId78"/>
    <p:sldId id="897" r:id="rId79"/>
    <p:sldId id="898" r:id="rId80"/>
    <p:sldId id="1026" r:id="rId81"/>
    <p:sldId id="1046" r:id="rId82"/>
    <p:sldId id="1027" r:id="rId83"/>
    <p:sldId id="1028" r:id="rId84"/>
    <p:sldId id="1031" r:id="rId85"/>
    <p:sldId id="1029" r:id="rId86"/>
    <p:sldId id="1030" r:id="rId87"/>
    <p:sldId id="1032" r:id="rId88"/>
    <p:sldId id="1033" r:id="rId89"/>
    <p:sldId id="1034" r:id="rId90"/>
    <p:sldId id="1035" r:id="rId91"/>
    <p:sldId id="1036" r:id="rId92"/>
    <p:sldId id="1037" r:id="rId93"/>
    <p:sldId id="1038" r:id="rId94"/>
    <p:sldId id="1039" r:id="rId95"/>
    <p:sldId id="1040" r:id="rId96"/>
    <p:sldId id="1041" r:id="rId97"/>
    <p:sldId id="1042" r:id="rId98"/>
    <p:sldId id="1043" r:id="rId99"/>
    <p:sldId id="1044" r:id="rId100"/>
    <p:sldId id="1045" r:id="rId101"/>
  </p:sldIdLst>
  <p:sldSz cx="9144000" cy="6858000" type="screen4x3"/>
  <p:notesSz cx="6858000" cy="9144000"/>
  <p:defaultTextStyle>
    <a:lvl1pPr marL="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9pPr>
    <a:extLst/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FF33"/>
    <a:srgbClr val="C3BE05"/>
    <a:srgbClr val="FF99FF"/>
    <a:srgbClr val="008000"/>
    <a:srgbClr val="CC00FF"/>
    <a:srgbClr val="FF3300"/>
    <a:srgbClr val="726E89"/>
    <a:srgbClr val="A00028"/>
    <a:srgbClr val="2A2A2E"/>
    <a:srgbClr val="0000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8FB837D-C827-4EFA-A057-4D05807E0F7C}" styleName="佈景主題樣式 1 - 輔色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80" autoAdjust="0"/>
    <p:restoredTop sz="95444" autoAdjust="0"/>
  </p:normalViewPr>
  <p:slideViewPr>
    <p:cSldViewPr>
      <p:cViewPr varScale="1">
        <p:scale>
          <a:sx n="112" d="100"/>
          <a:sy n="112" d="100"/>
        </p:scale>
        <p:origin x="144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-2568"/>
    </p:cViewPr>
  </p:sorterViewPr>
  <p:notesViewPr>
    <p:cSldViewPr>
      <p:cViewPr varScale="1">
        <p:scale>
          <a:sx n="62" d="100"/>
          <a:sy n="62" d="100"/>
        </p:scale>
        <p:origin x="-2410" y="-7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tableStyles" Target="tableStyle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l">
              <a:defRPr sz="1200"/>
            </a:lvl1pPr>
            <a:extLst/>
          </a:lstStyle>
          <a:p>
            <a:endParaRPr lang="en-US" dirty="0"/>
          </a:p>
        </p:txBody>
      </p:sp>
      <p:sp>
        <p:nvSpPr>
          <p:cNvPr id="3" name="Rectangle 3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r">
              <a:defRPr sz="1200"/>
            </a:lvl1pPr>
            <a:extLst/>
          </a:lstStyle>
          <a:p>
            <a:fld id="{68F88C59-319B-4332-9A1D-2A62CFCB00D8}" type="datetimeFigureOut">
              <a:rPr lang="en-US" smtClean="0"/>
              <a:pPr/>
              <a:t>5/7/2023</a:t>
            </a:fld>
            <a:endParaRPr lang="en-US" dirty="0"/>
          </a:p>
        </p:txBody>
      </p:sp>
      <p:sp>
        <p:nvSpPr>
          <p:cNvPr id="4" name="Rectangle 4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l">
              <a:defRPr sz="1200"/>
            </a:lvl1pPr>
            <a:extLst/>
          </a:lstStyle>
          <a:p>
            <a:endParaRPr lang="en-US" dirty="0"/>
          </a:p>
        </p:txBody>
      </p:sp>
      <p:sp>
        <p:nvSpPr>
          <p:cNvPr id="5" name="Rectangle 5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r">
              <a:defRPr sz="1200"/>
            </a:lvl1pPr>
            <a:extLst/>
          </a:lstStyle>
          <a:p>
            <a:fld id="{B16A41B8-7DC3-4DB6-84E4-E105629EAA3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51232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l">
              <a:defRPr sz="1200"/>
            </a:lvl1pPr>
            <a:extLst/>
          </a:lstStyle>
          <a:p>
            <a:endParaRPr lang="en-US" dirty="0"/>
          </a:p>
        </p:txBody>
      </p:sp>
      <p:sp>
        <p:nvSpPr>
          <p:cNvPr id="3" name="Rectangle 3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r">
              <a:defRPr sz="1200"/>
            </a:lvl1pPr>
            <a:extLst/>
          </a:lstStyle>
          <a:p>
            <a:fld id="{968B300D-05F0-4B43-940D-46DED5A791AD}" type="datetimeFigureOut">
              <a:rPr lang="en-US" smtClean="0"/>
              <a:pPr/>
              <a:t>5/7/2023</a:t>
            </a:fld>
            <a:endParaRPr lang="en-US" dirty="0"/>
          </a:p>
        </p:txBody>
      </p:sp>
      <p:sp>
        <p:nvSpPr>
          <p:cNvPr id="4" name="Rectangle 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rtlCol="0" anchor="ctr"/>
          <a:lstStyle/>
          <a:p>
            <a:endParaRPr lang="en-US" dirty="0"/>
          </a:p>
        </p:txBody>
      </p:sp>
      <p:sp>
        <p:nvSpPr>
          <p:cNvPr id="5" name="Rectangle 5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6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l">
              <a:defRPr sz="1200"/>
            </a:lvl1pPr>
            <a:extLst/>
          </a:lstStyle>
          <a:p>
            <a:endParaRPr lang="en-US" dirty="0"/>
          </a:p>
        </p:txBody>
      </p:sp>
      <p:sp>
        <p:nvSpPr>
          <p:cNvPr id="7" name="Rectangle 7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r">
              <a:defRPr sz="1200"/>
            </a:lvl1pPr>
            <a:extLst/>
          </a:lstStyle>
          <a:p>
            <a:fld id="{9B26CD33-4337-4529-948A-94F6960B237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37874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rtl="0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>
      <a:defRPr sz="1200" kern="1200">
        <a:solidFill>
          <a:schemeClr val="tx1"/>
        </a:solidFill>
        <a:latin typeface="+mn-lt"/>
        <a:ea typeface="+mn-ea"/>
        <a:cs typeface="+mn-cs"/>
      </a:defRPr>
    </a:lvl9pPr>
    <a:extLst/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95651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02259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48654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https://www.techbang.com/posts/44430-three-laws-of-robotics-is-too-simple-google-ceo-made-ai-ten-principles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159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85012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15081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16732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69801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84031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001917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1939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95552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0272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816989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822408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461063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064812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141314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164171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554427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845060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08843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https://www.techbang.com/posts/44430-three-laws-of-robotics-is-too-simple-google-ceo-made-ai-ten-principles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04190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08074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640467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27657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292417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109341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26568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https://www.techbang.com/posts/44430-three-laws-of-robotics-is-too-simple-google-ceo-made-ai-ten-principles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093261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85489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45170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63696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202452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65988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622201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752078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311790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https://www.techbang.com/posts/44430-three-laws-of-robotics-is-too-simple-google-ceo-made-ai-ten-principles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960275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https://www.techbang.com/posts/44430-three-laws-of-robotics-is-too-simple-google-ceo-made-ai-ten-principles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564419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720528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562355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889017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75061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297553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87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895811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200068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92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780863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94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321798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98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628073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99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95067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100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88831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14584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5821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24100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68985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lbum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7"/>
          <p:cNvSpPr>
            <a:spLocks noGrp="1"/>
          </p:cNvSpPr>
          <p:nvPr>
            <p:ph type="title" hasCustomPrompt="1"/>
          </p:nvPr>
        </p:nvSpPr>
        <p:spPr>
          <a:xfrm>
            <a:off x="228601" y="3962400"/>
            <a:ext cx="8298485" cy="1066800"/>
          </a:xfrm>
        </p:spPr>
        <p:txBody>
          <a:bodyPr bIns="0"/>
          <a:lstStyle>
            <a:lvl1pPr algn="r" eaLnBrk="1" latinLnBrk="0" hangingPunct="1">
              <a:defRPr kumimoji="0" lang="en-US" dirty="0"/>
            </a:lvl1pPr>
            <a:extLst/>
          </a:lstStyle>
          <a:p>
            <a:r>
              <a:rPr kumimoji="0" lang="en-US" dirty="0"/>
              <a:t>Click to add photo album title</a:t>
            </a:r>
          </a:p>
        </p:txBody>
      </p:sp>
      <p:sp>
        <p:nvSpPr>
          <p:cNvPr id="30" name="Rectangle 7"/>
          <p:cNvSpPr>
            <a:spLocks/>
          </p:cNvSpPr>
          <p:nvPr/>
        </p:nvSpPr>
        <p:spPr>
          <a:xfrm>
            <a:off x="453736" y="5181600"/>
            <a:ext cx="8229600" cy="11430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/>
            </a:pPr>
            <a:endParaRPr kumimoji="0" lang="en-US" sz="3200" b="0" i="1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9" name="Rectangle 7"/>
          <p:cNvSpPr>
            <a:spLocks noGrp="1"/>
          </p:cNvSpPr>
          <p:nvPr>
            <p:ph type="body" sz="quarter" idx="10" hasCustomPrompt="1"/>
          </p:nvPr>
        </p:nvSpPr>
        <p:spPr>
          <a:xfrm>
            <a:off x="2133600" y="5133975"/>
            <a:ext cx="6386946" cy="1219200"/>
          </a:xfrm>
        </p:spPr>
        <p:txBody>
          <a:bodyPr vert="horz" tIns="0" anchor="t" anchorCtr="0">
            <a:noAutofit/>
          </a:bodyPr>
          <a:lstStyle>
            <a:lvl1pPr marL="0" marR="0" indent="0" algn="r" rtl="0" eaLnBrk="1" latinLnBrk="0" hangingPunct="1">
              <a:spcBef>
                <a:spcPct val="20000"/>
              </a:spcBef>
              <a:buFontTx/>
              <a:buNone/>
              <a:defRPr kumimoji="0" sz="1800" b="0" i="0" cap="none" spc="0" baseline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zh-TW" altLang="en-US" sz="2400" b="0" i="0" dirty="0">
                <a:solidFill>
                  <a:srgbClr val="000000"/>
                </a:solidFill>
                <a:latin typeface="新細明體"/>
                <a:ea typeface="+mn-ea"/>
                <a:cs typeface="新細明體"/>
              </a:rPr>
              <a:t>按一下以新增日期及其他詳細資料</a:t>
            </a:r>
            <a:endParaRPr kumimoji="0" lang="en-US" dirty="0"/>
          </a:p>
        </p:txBody>
      </p:sp>
      <p:sp>
        <p:nvSpPr>
          <p:cNvPr id="27" name="Rectangle 6"/>
          <p:cNvSpPr>
            <a:spLocks noGrp="1"/>
          </p:cNvSpPr>
          <p:nvPr>
            <p:ph type="pic" sz="quarter" idx="11"/>
          </p:nvPr>
        </p:nvSpPr>
        <p:spPr>
          <a:xfrm>
            <a:off x="6096000" y="1600200"/>
            <a:ext cx="2286000" cy="2286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/>
          <a:lstStyle/>
          <a:p>
            <a:pPr algn="ctr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6" name="Rectangle 5"/>
          <p:cNvSpPr/>
          <p:nvPr userDrawn="1"/>
        </p:nvSpPr>
        <p:spPr>
          <a:xfrm>
            <a:off x="176844" y="186904"/>
            <a:ext cx="8763000" cy="6213896"/>
          </a:xfrm>
          <a:prstGeom prst="rect">
            <a:avLst/>
          </a:prstGeom>
          <a:noFill/>
          <a:ln w="9525" cap="rnd" cmpd="sng" algn="ctr">
            <a:solidFill>
              <a:schemeClr val="bg1">
                <a:tint val="85000"/>
              </a:schemeClr>
            </a:solidFill>
            <a:prstDash val="dash"/>
          </a:ln>
          <a:effectLst>
            <a:outerShdw blurRad="25400" dist="12700" dir="5400000" algn="tl" rotWithShape="0">
              <a:schemeClr val="bg1">
                <a:alpha val="60000"/>
              </a:scheme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0" lang="en-US" dirty="0"/>
          </a:p>
        </p:txBody>
      </p:sp>
      <p:sp>
        <p:nvSpPr>
          <p:cNvPr id="11" name="Rectangle 10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FC1FCB94-84C0-46F1-8944-2DB3194D8676}" type="datetime1">
              <a:rPr kumimoji="0" lang="en-US" altLang="zh-TW" sz="1200" smtClean="0">
                <a:solidFill>
                  <a:schemeClr val="tx2"/>
                </a:solidFill>
              </a:rPr>
              <a:t>5/7/2023</a:t>
            </a:fld>
            <a:endParaRPr kumimoji="0" lang="en-US" dirty="0"/>
          </a:p>
        </p:txBody>
      </p:sp>
      <p:sp>
        <p:nvSpPr>
          <p:cNvPr id="12" name="Rectangle 1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3" name="Rectangle 12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-Up Landscap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"/>
          <p:cNvSpPr>
            <a:spLocks noGrp="1" noChangeAspect="1"/>
          </p:cNvSpPr>
          <p:nvPr>
            <p:ph type="pic" sz="quarter" idx="11"/>
          </p:nvPr>
        </p:nvSpPr>
        <p:spPr>
          <a:xfrm>
            <a:off x="4663440" y="3403823"/>
            <a:ext cx="4023360" cy="301752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15" name="Rectangle 7"/>
          <p:cNvSpPr>
            <a:spLocks noGrp="1" noChangeAspect="1"/>
          </p:cNvSpPr>
          <p:nvPr>
            <p:ph type="pic" sz="quarter" idx="12"/>
          </p:nvPr>
        </p:nvSpPr>
        <p:spPr>
          <a:xfrm>
            <a:off x="457200" y="3403823"/>
            <a:ext cx="4023360" cy="301752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26" name="Rectangle 7"/>
          <p:cNvSpPr>
            <a:spLocks noGrp="1" noChangeAspect="1"/>
          </p:cNvSpPr>
          <p:nvPr>
            <p:ph type="pic" sz="quarter" idx="13"/>
          </p:nvPr>
        </p:nvSpPr>
        <p:spPr>
          <a:xfrm>
            <a:off x="4663440" y="228600"/>
            <a:ext cx="4023360" cy="301752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27" name="Rectangle 11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28600"/>
            <a:ext cx="4023360" cy="3017520"/>
          </a:xfrm>
        </p:spPr>
        <p:txBody>
          <a:bodyPr anchor="b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i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6" name="Rectangle 5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A12B2DF6-2634-42EE-A6D4-167F3C3D91CD}" type="datetime1">
              <a:rPr kumimoji="0" lang="en-US" altLang="zh-TW" sz="1200" smtClean="0">
                <a:solidFill>
                  <a:schemeClr val="tx2"/>
                </a:solidFill>
              </a:rPr>
              <a:t>5/7/2023</a:t>
            </a:fld>
            <a:endParaRPr kumimoji="0" lang="en-US" dirty="0"/>
          </a:p>
        </p:txBody>
      </p:sp>
      <p:sp>
        <p:nvSpPr>
          <p:cNvPr id="7" name="Rectangle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-Up Mix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spect="1"/>
          </p:cNvSpPr>
          <p:nvPr>
            <p:ph type="pic" sz="quarter" idx="11"/>
          </p:nvPr>
        </p:nvSpPr>
        <p:spPr>
          <a:xfrm>
            <a:off x="5067300" y="3436620"/>
            <a:ext cx="3649900" cy="2889504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29" name="Rectangle 7"/>
          <p:cNvSpPr>
            <a:spLocks noGrp="1" noChangeAspect="1"/>
          </p:cNvSpPr>
          <p:nvPr>
            <p:ph type="pic" sz="quarter" idx="12"/>
          </p:nvPr>
        </p:nvSpPr>
        <p:spPr>
          <a:xfrm>
            <a:off x="426720" y="384048"/>
            <a:ext cx="4457700" cy="59436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10" name="Rectangle 7"/>
          <p:cNvSpPr>
            <a:spLocks noGrp="1" noChangeAspect="1"/>
          </p:cNvSpPr>
          <p:nvPr>
            <p:ph type="pic" sz="quarter" idx="13"/>
          </p:nvPr>
        </p:nvSpPr>
        <p:spPr>
          <a:xfrm>
            <a:off x="5067300" y="389332"/>
            <a:ext cx="3657600" cy="2887269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5" name="Rectangle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B163B614-D28F-4B9C-A22D-457EE0299EE8}" type="datetime1">
              <a:rPr kumimoji="0" lang="en-US" altLang="zh-TW" sz="1200" smtClean="0">
                <a:solidFill>
                  <a:schemeClr val="tx2"/>
                </a:solidFill>
              </a:rPr>
              <a:t>5/7/2023</a:t>
            </a:fld>
            <a:endParaRPr kumimoji="0" lang="en-US" dirty="0"/>
          </a:p>
        </p:txBody>
      </p:sp>
      <p:sp>
        <p:nvSpPr>
          <p:cNvPr id="6" name="Rectangle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4-Up Portrait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7"/>
          <p:cNvSpPr>
            <a:spLocks noGrp="1"/>
          </p:cNvSpPr>
          <p:nvPr>
            <p:ph type="pic" sz="quarter" idx="14"/>
          </p:nvPr>
        </p:nvSpPr>
        <p:spPr>
          <a:xfrm>
            <a:off x="2229297" y="228600"/>
            <a:ext cx="2285214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3" name="Rectangle 7"/>
          <p:cNvSpPr>
            <a:spLocks noGrp="1"/>
          </p:cNvSpPr>
          <p:nvPr>
            <p:ph type="pic" sz="quarter" idx="26"/>
          </p:nvPr>
        </p:nvSpPr>
        <p:spPr>
          <a:xfrm>
            <a:off x="2229297" y="3365392"/>
            <a:ext cx="2285214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10" name="Rectangle 7"/>
          <p:cNvSpPr>
            <a:spLocks noGrp="1" noChangeAspect="1"/>
          </p:cNvSpPr>
          <p:nvPr>
            <p:ph type="pic" sz="quarter" idx="25"/>
          </p:nvPr>
        </p:nvSpPr>
        <p:spPr>
          <a:xfrm>
            <a:off x="4672217" y="228600"/>
            <a:ext cx="2286000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27" name="Rectangle 7"/>
          <p:cNvSpPr>
            <a:spLocks noGrp="1"/>
          </p:cNvSpPr>
          <p:nvPr>
            <p:ph type="pic" sz="quarter" idx="27"/>
          </p:nvPr>
        </p:nvSpPr>
        <p:spPr>
          <a:xfrm>
            <a:off x="4667697" y="3365392"/>
            <a:ext cx="2285214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6" name="Rectangle 7"/>
          <p:cNvSpPr>
            <a:spLocks noGrp="1"/>
          </p:cNvSpPr>
          <p:nvPr>
            <p:ph type="body" sz="quarter" idx="16" hasCustomPrompt="1"/>
          </p:nvPr>
        </p:nvSpPr>
        <p:spPr>
          <a:xfrm>
            <a:off x="400497" y="1295400"/>
            <a:ext cx="1676400" cy="1905000"/>
          </a:xfrm>
        </p:spPr>
        <p:txBody>
          <a:bodyPr anchor="b" anchorCtr="0">
            <a:noAutofit/>
          </a:bodyPr>
          <a:lstStyle>
            <a:lvl1pPr marL="0" marR="0" indent="0" algn="r" rtl="0" eaLnBrk="1" latinLnBrk="0" hangingPunct="1">
              <a:spcBef>
                <a:spcPct val="20000"/>
              </a:spcBef>
              <a:buFontTx/>
              <a:buNone/>
              <a:defRPr kumimoji="0" sz="16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4" name="Rectangle 7"/>
          <p:cNvSpPr>
            <a:spLocks noGrp="1"/>
          </p:cNvSpPr>
          <p:nvPr>
            <p:ph type="body" sz="quarter" idx="29" hasCustomPrompt="1"/>
          </p:nvPr>
        </p:nvSpPr>
        <p:spPr>
          <a:xfrm>
            <a:off x="7086600" y="1295400"/>
            <a:ext cx="1676400" cy="1905000"/>
          </a:xfrm>
        </p:spPr>
        <p:txBody>
          <a:bodyPr anchor="b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4" name="Rectangle 7"/>
          <p:cNvSpPr>
            <a:spLocks noGrp="1"/>
          </p:cNvSpPr>
          <p:nvPr>
            <p:ph type="body" sz="quarter" idx="28" hasCustomPrompt="1"/>
          </p:nvPr>
        </p:nvSpPr>
        <p:spPr>
          <a:xfrm>
            <a:off x="400497" y="3352800"/>
            <a:ext cx="1676400" cy="1905000"/>
          </a:xfrm>
        </p:spPr>
        <p:txBody>
          <a:bodyPr anchor="t" anchorCtr="0"/>
          <a:lstStyle>
            <a:lvl1pPr marL="0" marR="0" indent="0" algn="r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3" name="Rectangle 7"/>
          <p:cNvSpPr>
            <a:spLocks noGrp="1"/>
          </p:cNvSpPr>
          <p:nvPr>
            <p:ph type="body" sz="quarter" idx="30" hasCustomPrompt="1"/>
          </p:nvPr>
        </p:nvSpPr>
        <p:spPr>
          <a:xfrm>
            <a:off x="7086600" y="3352800"/>
            <a:ext cx="1676400" cy="1905000"/>
          </a:xfrm>
        </p:spPr>
        <p:txBody>
          <a:bodyPr anchor="t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1" name="Rectangle 10"/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fld id="{C555E890-C0F9-4751-9E09-47CEC271FA83}" type="datetime1">
              <a:rPr kumimoji="0" lang="en-US" altLang="zh-TW" sz="1200" smtClean="0">
                <a:solidFill>
                  <a:schemeClr val="tx2"/>
                </a:solidFill>
              </a:rPr>
              <a:t>5/7/2023</a:t>
            </a:fld>
            <a:endParaRPr kumimoji="0" lang="en-US" dirty="0"/>
          </a:p>
        </p:txBody>
      </p:sp>
      <p:sp>
        <p:nvSpPr>
          <p:cNvPr id="12" name="Rectangle 11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5" name="Rectangle 14"/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4-Up landscap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7"/>
          <p:cNvSpPr>
            <a:spLocks noGrp="1"/>
          </p:cNvSpPr>
          <p:nvPr>
            <p:ph type="pic" sz="quarter" idx="14"/>
          </p:nvPr>
        </p:nvSpPr>
        <p:spPr>
          <a:xfrm>
            <a:off x="926821" y="533400"/>
            <a:ext cx="3653297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8" name="Rectangle 7"/>
          <p:cNvSpPr>
            <a:spLocks noGrp="1"/>
          </p:cNvSpPr>
          <p:nvPr>
            <p:ph type="body" sz="quarter" idx="16" hasCustomPrompt="1"/>
          </p:nvPr>
        </p:nvSpPr>
        <p:spPr>
          <a:xfrm>
            <a:off x="926821" y="6172200"/>
            <a:ext cx="3657600" cy="304800"/>
          </a:xfrm>
        </p:spPr>
        <p:txBody>
          <a:bodyPr lIns="9144" anchor="t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9" name="Rectangle 7"/>
          <p:cNvSpPr>
            <a:spLocks noGrp="1"/>
          </p:cNvSpPr>
          <p:nvPr>
            <p:ph type="pic" sz="quarter" idx="17"/>
          </p:nvPr>
        </p:nvSpPr>
        <p:spPr>
          <a:xfrm>
            <a:off x="4660621" y="533400"/>
            <a:ext cx="36576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6" name="Rectangle 7"/>
          <p:cNvSpPr>
            <a:spLocks noGrp="1"/>
          </p:cNvSpPr>
          <p:nvPr>
            <p:ph type="pic" sz="quarter" idx="18"/>
          </p:nvPr>
        </p:nvSpPr>
        <p:spPr>
          <a:xfrm>
            <a:off x="926821" y="3352800"/>
            <a:ext cx="36576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14" name="Rectangle 7"/>
          <p:cNvSpPr>
            <a:spLocks noGrp="1"/>
          </p:cNvSpPr>
          <p:nvPr>
            <p:ph type="pic" sz="quarter" idx="19"/>
          </p:nvPr>
        </p:nvSpPr>
        <p:spPr>
          <a:xfrm>
            <a:off x="4660621" y="3352800"/>
            <a:ext cx="36576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4" name="Rectangle 7"/>
          <p:cNvSpPr>
            <a:spLocks noGrp="1"/>
          </p:cNvSpPr>
          <p:nvPr>
            <p:ph type="body" sz="quarter" idx="22" hasCustomPrompt="1"/>
          </p:nvPr>
        </p:nvSpPr>
        <p:spPr>
          <a:xfrm>
            <a:off x="926821" y="152400"/>
            <a:ext cx="3657600" cy="304800"/>
          </a:xfrm>
        </p:spPr>
        <p:txBody>
          <a:bodyPr lIns="9144" anchor="t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8" name="Rectangle 7"/>
          <p:cNvSpPr>
            <a:spLocks noGrp="1"/>
          </p:cNvSpPr>
          <p:nvPr>
            <p:ph type="body" sz="quarter" idx="23" hasCustomPrompt="1"/>
          </p:nvPr>
        </p:nvSpPr>
        <p:spPr>
          <a:xfrm>
            <a:off x="4660621" y="6172200"/>
            <a:ext cx="3657600" cy="304800"/>
          </a:xfrm>
        </p:spPr>
        <p:txBody>
          <a:bodyPr lIns="9144" anchor="t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6" name="Rectangle 7"/>
          <p:cNvSpPr>
            <a:spLocks noGrp="1"/>
          </p:cNvSpPr>
          <p:nvPr>
            <p:ph type="body" sz="quarter" idx="24" hasCustomPrompt="1"/>
          </p:nvPr>
        </p:nvSpPr>
        <p:spPr>
          <a:xfrm>
            <a:off x="4660621" y="152400"/>
            <a:ext cx="3657600" cy="304800"/>
          </a:xfrm>
        </p:spPr>
        <p:txBody>
          <a:bodyPr lIns="9144" anchor="t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0" name="Rectangle 9"/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fld id="{AB7001F9-4D89-4B03-BDCF-9C81E318953B}" type="datetime1">
              <a:rPr kumimoji="0" lang="en-US" altLang="zh-TW" sz="1200" smtClean="0">
                <a:solidFill>
                  <a:schemeClr val="tx2"/>
                </a:solidFill>
              </a:rPr>
              <a:t>5/7/2023</a:t>
            </a:fld>
            <a:endParaRPr kumimoji="0" lang="en-US" dirty="0"/>
          </a:p>
        </p:txBody>
      </p:sp>
      <p:sp>
        <p:nvSpPr>
          <p:cNvPr id="11" name="Rectangle 10"/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2" name="Rectangle 11"/>
          <p:cNvSpPr>
            <a:spLocks noGrp="1"/>
          </p:cNvSpPr>
          <p:nvPr>
            <p:ph type="ftr" sz="quarter" idx="27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4-Up Portrait with Larg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7"/>
          <p:cNvSpPr>
            <a:spLocks noGrp="1"/>
          </p:cNvSpPr>
          <p:nvPr>
            <p:ph type="pic" sz="quarter" idx="14"/>
          </p:nvPr>
        </p:nvSpPr>
        <p:spPr>
          <a:xfrm>
            <a:off x="152400" y="1524000"/>
            <a:ext cx="2106985" cy="2809311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30" name="Rectangle 7"/>
          <p:cNvSpPr>
            <a:spLocks noGrp="1"/>
          </p:cNvSpPr>
          <p:nvPr>
            <p:ph type="pic" sz="quarter" idx="31"/>
          </p:nvPr>
        </p:nvSpPr>
        <p:spPr>
          <a:xfrm>
            <a:off x="4546600" y="1524000"/>
            <a:ext cx="2106985" cy="2809311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7" name="Rectangle 7"/>
          <p:cNvSpPr>
            <a:spLocks noGrp="1"/>
          </p:cNvSpPr>
          <p:nvPr>
            <p:ph type="pic" sz="quarter" idx="30"/>
          </p:nvPr>
        </p:nvSpPr>
        <p:spPr>
          <a:xfrm>
            <a:off x="2349060" y="1524000"/>
            <a:ext cx="2106985" cy="2809311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29" name="Rectangle 7"/>
          <p:cNvSpPr>
            <a:spLocks noGrp="1"/>
          </p:cNvSpPr>
          <p:nvPr>
            <p:ph type="pic" sz="quarter" idx="32"/>
          </p:nvPr>
        </p:nvSpPr>
        <p:spPr>
          <a:xfrm>
            <a:off x="6740166" y="1524000"/>
            <a:ext cx="2106985" cy="2809311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24" name="Rectangle 7"/>
          <p:cNvSpPr>
            <a:spLocks noGrp="1"/>
          </p:cNvSpPr>
          <p:nvPr>
            <p:ph type="body" sz="quarter" idx="29" hasCustomPrompt="1"/>
          </p:nvPr>
        </p:nvSpPr>
        <p:spPr>
          <a:xfrm>
            <a:off x="152400" y="4495800"/>
            <a:ext cx="8763000" cy="1905000"/>
          </a:xfrm>
        </p:spPr>
        <p:txBody>
          <a:bodyPr anchor="t" anchorCtr="0"/>
          <a:lstStyle>
            <a:lvl1pPr marL="0" marR="0" indent="0" algn="l" eaLnBrk="1" latinLnBrk="0" hangingPunct="1">
              <a:buFontTx/>
              <a:buNone/>
              <a:defRPr kumimoji="0" sz="24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8" name="Rectangle 7"/>
          <p:cNvSpPr>
            <a:spLocks noGrp="1"/>
          </p:cNvSpPr>
          <p:nvPr>
            <p:ph type="dt" sz="half" idx="33"/>
          </p:nvPr>
        </p:nvSpPr>
        <p:spPr/>
        <p:txBody>
          <a:bodyPr/>
          <a:lstStyle/>
          <a:p>
            <a:fld id="{6ED2750B-AF03-4023-AE4E-E098009E038B}" type="datetime1">
              <a:rPr kumimoji="0" lang="en-US" altLang="zh-TW" sz="1200" smtClean="0">
                <a:solidFill>
                  <a:schemeClr val="tx2"/>
                </a:solidFill>
              </a:rPr>
              <a:t>5/7/2023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0" name="Rectangle 9"/>
          <p:cNvSpPr>
            <a:spLocks noGrp="1"/>
          </p:cNvSpPr>
          <p:nvPr>
            <p:ph type="ftr" sz="quarter" idx="35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4-Up: 1 Portrait with  3 Landsca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7"/>
          <p:cNvSpPr>
            <a:spLocks noGrp="1"/>
          </p:cNvSpPr>
          <p:nvPr>
            <p:ph type="pic" sz="quarter" idx="14"/>
          </p:nvPr>
        </p:nvSpPr>
        <p:spPr>
          <a:xfrm>
            <a:off x="685800" y="257665"/>
            <a:ext cx="4617720" cy="6172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4" name="Rectangle 7"/>
          <p:cNvSpPr>
            <a:spLocks noGrp="1" noChangeAspect="1"/>
          </p:cNvSpPr>
          <p:nvPr>
            <p:ph type="pic" sz="quarter" idx="18"/>
          </p:nvPr>
        </p:nvSpPr>
        <p:spPr>
          <a:xfrm>
            <a:off x="5788848" y="257665"/>
            <a:ext cx="2438402" cy="1828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6" name="Rectangle 7"/>
          <p:cNvSpPr>
            <a:spLocks noGrp="1" noChangeAspect="1"/>
          </p:cNvSpPr>
          <p:nvPr>
            <p:ph type="pic" sz="quarter" idx="22"/>
          </p:nvPr>
        </p:nvSpPr>
        <p:spPr>
          <a:xfrm>
            <a:off x="5788848" y="2432657"/>
            <a:ext cx="2438402" cy="1828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14" name="Rectangle 7"/>
          <p:cNvSpPr>
            <a:spLocks noGrp="1" noChangeAspect="1"/>
          </p:cNvSpPr>
          <p:nvPr>
            <p:ph type="pic" sz="quarter" idx="23"/>
          </p:nvPr>
        </p:nvSpPr>
        <p:spPr>
          <a:xfrm>
            <a:off x="5788848" y="4607649"/>
            <a:ext cx="2438402" cy="1828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7" name="Rectangle 6"/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BF2844C3-346A-4A42-9A2C-4DD8D0DD5AAF}" type="datetime1">
              <a:rPr kumimoji="0" lang="en-US" altLang="zh-TW" sz="1200" smtClean="0">
                <a:solidFill>
                  <a:schemeClr val="tx2"/>
                </a:solidFill>
              </a:rPr>
              <a:t>5/7/2023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5-up: 3 Landscape with 2 Portra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7"/>
          <p:cNvSpPr>
            <a:spLocks noGrp="1"/>
          </p:cNvSpPr>
          <p:nvPr>
            <p:ph type="pic" sz="quarter" idx="14"/>
          </p:nvPr>
        </p:nvSpPr>
        <p:spPr>
          <a:xfrm>
            <a:off x="609600" y="3429000"/>
            <a:ext cx="2070154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27" name="Rectangle 7"/>
          <p:cNvSpPr>
            <a:spLocks noGrp="1"/>
          </p:cNvSpPr>
          <p:nvPr>
            <p:ph type="pic" sz="quarter" idx="17"/>
          </p:nvPr>
        </p:nvSpPr>
        <p:spPr>
          <a:xfrm>
            <a:off x="3033848" y="228600"/>
            <a:ext cx="5562600" cy="417195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31" name="Rectangle 7"/>
          <p:cNvSpPr>
            <a:spLocks noGrp="1"/>
          </p:cNvSpPr>
          <p:nvPr>
            <p:ph type="pic" sz="quarter" idx="26"/>
          </p:nvPr>
        </p:nvSpPr>
        <p:spPr>
          <a:xfrm>
            <a:off x="609600" y="228600"/>
            <a:ext cx="2070154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26" name="Rectangle 7"/>
          <p:cNvSpPr>
            <a:spLocks noGrp="1" noChangeAspect="1"/>
          </p:cNvSpPr>
          <p:nvPr>
            <p:ph type="pic" sz="quarter" idx="27"/>
          </p:nvPr>
        </p:nvSpPr>
        <p:spPr>
          <a:xfrm>
            <a:off x="5943600" y="4495800"/>
            <a:ext cx="2666999" cy="187452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23" name="Rectangle 7"/>
          <p:cNvSpPr>
            <a:spLocks noGrp="1" noChangeAspect="1"/>
          </p:cNvSpPr>
          <p:nvPr>
            <p:ph type="pic" sz="quarter" idx="28"/>
          </p:nvPr>
        </p:nvSpPr>
        <p:spPr>
          <a:xfrm>
            <a:off x="3033848" y="4495800"/>
            <a:ext cx="2757352" cy="187452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7" name="Rectangle 6"/>
          <p:cNvSpPr>
            <a:spLocks noGrp="1"/>
          </p:cNvSpPr>
          <p:nvPr>
            <p:ph type="dt" sz="half" idx="29"/>
          </p:nvPr>
        </p:nvSpPr>
        <p:spPr/>
        <p:txBody>
          <a:bodyPr/>
          <a:lstStyle/>
          <a:p>
            <a:fld id="{3203F31D-63DE-4FCC-9083-2400A7BAA42A}" type="datetime1">
              <a:rPr kumimoji="0" lang="en-US" altLang="zh-TW" sz="1200" smtClean="0">
                <a:solidFill>
                  <a:schemeClr val="tx2"/>
                </a:solidFill>
              </a:rPr>
              <a:t>5/7/2023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0" name="Rectangle 9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5-Up: 3 Portrait with 2 Landsca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7"/>
          <p:cNvSpPr>
            <a:spLocks noGrp="1"/>
          </p:cNvSpPr>
          <p:nvPr>
            <p:ph type="pic" sz="quarter" idx="26"/>
          </p:nvPr>
        </p:nvSpPr>
        <p:spPr>
          <a:xfrm>
            <a:off x="512134" y="3124200"/>
            <a:ext cx="2606040" cy="32766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23" name="Rectangle 7"/>
          <p:cNvSpPr>
            <a:spLocks noGrp="1"/>
          </p:cNvSpPr>
          <p:nvPr>
            <p:ph type="pic" sz="quarter" idx="29"/>
          </p:nvPr>
        </p:nvSpPr>
        <p:spPr>
          <a:xfrm>
            <a:off x="512134" y="228600"/>
            <a:ext cx="39624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30" name="Rectangle 7"/>
          <p:cNvSpPr>
            <a:spLocks noGrp="1"/>
          </p:cNvSpPr>
          <p:nvPr>
            <p:ph type="pic" sz="quarter" idx="30"/>
          </p:nvPr>
        </p:nvSpPr>
        <p:spPr>
          <a:xfrm>
            <a:off x="4718374" y="228600"/>
            <a:ext cx="39624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22" name="Rectangle 7"/>
          <p:cNvSpPr>
            <a:spLocks noGrp="1"/>
          </p:cNvSpPr>
          <p:nvPr>
            <p:ph type="pic" sz="quarter" idx="27"/>
          </p:nvPr>
        </p:nvSpPr>
        <p:spPr>
          <a:xfrm>
            <a:off x="3293434" y="3124200"/>
            <a:ext cx="2606040" cy="32766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31" name="Rectangle 7"/>
          <p:cNvSpPr>
            <a:spLocks noGrp="1"/>
          </p:cNvSpPr>
          <p:nvPr>
            <p:ph type="pic" sz="quarter" idx="28"/>
          </p:nvPr>
        </p:nvSpPr>
        <p:spPr>
          <a:xfrm>
            <a:off x="6074734" y="3124200"/>
            <a:ext cx="2606040" cy="32766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7" name="Rectangle 6"/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fld id="{54C7C5C8-C457-4484-84A0-DB71673BC201}" type="datetime1">
              <a:rPr kumimoji="0" lang="en-US" altLang="zh-TW" sz="1200" smtClean="0">
                <a:solidFill>
                  <a:schemeClr val="tx2"/>
                </a:solidFill>
              </a:rPr>
              <a:t>5/7/2023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W¥ل云玗İαЂôÁûÂÚ丫:Pïçtúrê Plå¢éhõlðér 表¥鷗字㌍ 表_W 3"/>
          <p:cNvSpPr>
            <a:spLocks noGrp="1" noChangeAspect="1"/>
          </p:cNvSpPr>
          <p:nvPr>
            <p:ph type="pic" sz="quarter" idx="10"/>
          </p:nvPr>
        </p:nvSpPr>
        <p:spPr>
          <a:xfrm>
            <a:off x="3050273" y="1600200"/>
            <a:ext cx="3198127" cy="32004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7" name="W¥ل云玗İαЂÕØÚáÛ丫:Téxt Plàçèhòlðêr 表¥鷗字㌍_W 6"/>
          <p:cNvSpPr>
            <a:spLocks noGrp="1"/>
          </p:cNvSpPr>
          <p:nvPr>
            <p:ph type="body" sz="quarter" idx="15" hasCustomPrompt="1"/>
          </p:nvPr>
        </p:nvSpPr>
        <p:spPr>
          <a:xfrm>
            <a:off x="3048000" y="4876800"/>
            <a:ext cx="3200400" cy="1295400"/>
          </a:xfrm>
        </p:spPr>
        <p:txBody>
          <a:bodyPr tIns="91440" rIns="9144" bIns="91440" anchor="t"/>
          <a:lstStyle>
            <a:lvl1pPr marL="0" marR="0" indent="0" algn="l" eaLnBrk="1" latinLnBrk="0" hangingPunct="1">
              <a:buFontTx/>
              <a:buNone/>
              <a:defRPr kumimoji="0" sz="1800" i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5" name="Rectangle 4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096AEC55-2206-4E80-9FFC-52E4CA353C23}" type="datetime1">
              <a:rPr kumimoji="0" lang="en-US" altLang="zh-TW" sz="1200" smtClean="0">
                <a:solidFill>
                  <a:schemeClr val="tx2"/>
                </a:solidFill>
              </a:rPr>
              <a:t>5/7/2023</a:t>
            </a:fld>
            <a:endParaRPr kumimoji="0" lang="en-US" dirty="0"/>
          </a:p>
        </p:txBody>
      </p:sp>
      <p:sp>
        <p:nvSpPr>
          <p:cNvPr id="6" name="Rectangle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-Up Squa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W¥ل云玗İαЂôÁûÂÚ丫:Pïçtúrê Plå¢éhõlðér 表¥鷗字㌍ 表_W 3"/>
          <p:cNvSpPr>
            <a:spLocks noGrp="1" noChangeAspect="1"/>
          </p:cNvSpPr>
          <p:nvPr>
            <p:ph type="pic" sz="quarter" idx="10"/>
          </p:nvPr>
        </p:nvSpPr>
        <p:spPr>
          <a:xfrm>
            <a:off x="4955273" y="1371600"/>
            <a:ext cx="3198127" cy="32004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6" name="W¥ل云玗İαЂôÁûÂÚ丫:Pïçtúrê Plå¢éhõlðér 表¥鷗字㌍ 表_W 5"/>
          <p:cNvSpPr>
            <a:spLocks noGrp="1" noChangeAspect="1"/>
          </p:cNvSpPr>
          <p:nvPr>
            <p:ph type="pic" sz="quarter" idx="14"/>
          </p:nvPr>
        </p:nvSpPr>
        <p:spPr>
          <a:xfrm>
            <a:off x="1143000" y="1371600"/>
            <a:ext cx="3198127" cy="32004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7" name="W¥ل云玗İαЂÕØÚáÛ丫:Téxt Plàçèhòlðêr 表¥鷗字㌍_W 6"/>
          <p:cNvSpPr>
            <a:spLocks noGrp="1"/>
          </p:cNvSpPr>
          <p:nvPr>
            <p:ph type="body" sz="quarter" idx="15" hasCustomPrompt="1"/>
          </p:nvPr>
        </p:nvSpPr>
        <p:spPr>
          <a:xfrm>
            <a:off x="4953000" y="4648200"/>
            <a:ext cx="3200400" cy="1295400"/>
          </a:xfrm>
        </p:spPr>
        <p:txBody>
          <a:bodyPr tIns="91440" rIns="9144" bIns="91440" anchor="t"/>
          <a:lstStyle>
            <a:lvl1pPr marL="0" marR="0" indent="0" algn="l" eaLnBrk="1" latinLnBrk="0" hangingPunct="1">
              <a:buFontTx/>
              <a:buNone/>
              <a:defRPr kumimoji="0" sz="1800" i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8" name="W¥ل云玗İαЂÕØÚáÛ丫:Téxt Plàçèhòlðêr 表¥鷗字㌍_W 7"/>
          <p:cNvSpPr>
            <a:spLocks noGrp="1"/>
          </p:cNvSpPr>
          <p:nvPr>
            <p:ph type="body" sz="quarter" idx="16" hasCustomPrompt="1"/>
          </p:nvPr>
        </p:nvSpPr>
        <p:spPr>
          <a:xfrm>
            <a:off x="1143000" y="4648200"/>
            <a:ext cx="3200400" cy="1295400"/>
          </a:xfrm>
        </p:spPr>
        <p:txBody>
          <a:bodyPr tIns="91440" rIns="9144" bIns="91440" anchor="t"/>
          <a:lstStyle>
            <a:lvl1pPr marL="0" marR="0" indent="0" algn="l" eaLnBrk="1" latinLnBrk="0" hangingPunct="1">
              <a:buFontTx/>
              <a:buNone/>
              <a:defRPr kumimoji="0" sz="1800" i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9" name="Rectangle 8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175EEDB7-66BA-470C-85A7-6413B284748E}" type="datetime1">
              <a:rPr kumimoji="0" lang="en-US" altLang="zh-TW" sz="1200" smtClean="0">
                <a:solidFill>
                  <a:schemeClr val="tx2"/>
                </a:solidFill>
              </a:rPr>
              <a:t>5/7/2023</a:t>
            </a:fld>
            <a:endParaRPr kumimoji="0" lang="en-US" dirty="0"/>
          </a:p>
        </p:txBody>
      </p:sp>
      <p:sp>
        <p:nvSpPr>
          <p:cNvPr id="10" name="Rectangle 9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1" name="Rectangle 10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Landscap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9"/>
          <p:cNvSpPr>
            <a:spLocks noGrp="1" noChangeAspect="1"/>
          </p:cNvSpPr>
          <p:nvPr>
            <p:ph type="pic" sz="quarter" idx="10"/>
          </p:nvPr>
        </p:nvSpPr>
        <p:spPr>
          <a:xfrm>
            <a:off x="914400" y="294590"/>
            <a:ext cx="7467600" cy="56007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/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lang="en-US" i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7" name="Rectangle 5"/>
          <p:cNvSpPr>
            <a:spLocks noGrp="1"/>
          </p:cNvSpPr>
          <p:nvPr>
            <p:ph type="body" sz="quarter" idx="11" hasCustomPrompt="1"/>
          </p:nvPr>
        </p:nvSpPr>
        <p:spPr>
          <a:xfrm>
            <a:off x="914400" y="6019800"/>
            <a:ext cx="7467600" cy="381000"/>
          </a:xfrm>
        </p:spPr>
        <p:txBody>
          <a:bodyPr rIns="9144"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i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4" name="Rectangle 3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5CF7458C-0EB2-4CDC-9F01-13E1EA8F0683}" type="datetime1">
              <a:rPr kumimoji="0" lang="en-US" altLang="zh-TW" sz="1200" smtClean="0">
                <a:solidFill>
                  <a:schemeClr val="tx2"/>
                </a:solidFill>
              </a:rPr>
              <a:t>5/7/2023</a:t>
            </a:fld>
            <a:endParaRPr kumimoji="0" lang="en-US" dirty="0"/>
          </a:p>
        </p:txBody>
      </p:sp>
      <p:sp>
        <p:nvSpPr>
          <p:cNvPr id="6" name="Rectangle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W¥ل云玗İαЂôÁûÂÚ丫:Pïçtúrê Plå¢éhõlðér 表¥鷗字㌍ 表_W 2"/>
          <p:cNvSpPr>
            <a:spLocks noGrp="1"/>
          </p:cNvSpPr>
          <p:nvPr>
            <p:ph type="pic" sz="quarter" idx="30"/>
          </p:nvPr>
        </p:nvSpPr>
        <p:spPr>
          <a:xfrm>
            <a:off x="457200" y="2057400"/>
            <a:ext cx="82296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4" name="W¥ل云玗İαЂÕØÚáÛ丫:Téxt Plàçèhòlðêr 表¥鷗字㌍_W 3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4876800"/>
            <a:ext cx="8229600" cy="1447800"/>
          </a:xfrm>
        </p:spPr>
        <p:txBody>
          <a:bodyPr tIns="91440" rIns="9144" bIns="91440" anchor="t"/>
          <a:lstStyle>
            <a:lvl1pPr marL="0" marR="0" indent="0" algn="l" eaLnBrk="1" latinLnBrk="0" hangingPunct="1">
              <a:buFontTx/>
              <a:buNone/>
              <a:defRPr kumimoji="0" sz="1800" i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5" name="Rectangle 4"/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fld id="{9B8D2F65-7C4B-4D6D-AFD4-7FC0F0FB7D6C}" type="datetime1">
              <a:rPr kumimoji="0" lang="en-US" altLang="zh-TW" sz="1200" smtClean="0">
                <a:solidFill>
                  <a:schemeClr val="tx2"/>
                </a:solidFill>
              </a:rPr>
              <a:t>5/7/2023</a:t>
            </a:fld>
            <a:endParaRPr kumimoji="0" lang="en-US" dirty="0"/>
          </a:p>
        </p:txBody>
      </p:sp>
      <p:sp>
        <p:nvSpPr>
          <p:cNvPr id="6" name="Rectangle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7" name="Rectangle 6"/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3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eaLnBrk="1" latinLnBrk="0" hangingPunct="1"/>
            <a:r>
              <a:rPr lang="zh-TW" altLang="en-US"/>
              <a:t>按一下以編輯母片標題樣式</a:t>
            </a:r>
            <a:endParaRPr/>
          </a:p>
        </p:txBody>
      </p:sp>
      <p:sp>
        <p:nvSpPr>
          <p:cNvPr id="14" name="Rectangle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zh-TW" altLang="en-US"/>
              <a:t>按一下以編輯母片文字樣式</a:t>
            </a:r>
          </a:p>
          <a:p>
            <a:pPr lvl="1" eaLnBrk="1" latinLnBrk="0" hangingPunct="1"/>
            <a:r>
              <a:rPr lang="zh-TW" altLang="en-US"/>
              <a:t>第二層</a:t>
            </a:r>
          </a:p>
          <a:p>
            <a:pPr lvl="2" eaLnBrk="1" latinLnBrk="0" hangingPunct="1"/>
            <a:r>
              <a:rPr lang="zh-TW" altLang="en-US"/>
              <a:t>第三層</a:t>
            </a:r>
          </a:p>
          <a:p>
            <a:pPr lvl="3" eaLnBrk="1" latinLnBrk="0" hangingPunct="1"/>
            <a:r>
              <a:rPr lang="zh-TW" altLang="en-US"/>
              <a:t>第四層</a:t>
            </a:r>
          </a:p>
          <a:p>
            <a:pPr lvl="4" eaLnBrk="1" latinLnBrk="0" hangingPunct="1"/>
            <a:r>
              <a:rPr lang="zh-TW" altLang="en-US"/>
              <a:t>第五層</a:t>
            </a:r>
            <a:endParaRPr/>
          </a:p>
        </p:txBody>
      </p:sp>
      <p:sp>
        <p:nvSpPr>
          <p:cNvPr id="2" name="Rectangle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5BDA6-E047-4318-94BB-F4D08EB7A25B}" type="datetime1">
              <a:rPr kumimoji="0" lang="en-US" altLang="zh-TW" smtClean="0"/>
              <a:t>5/7/2023</a:t>
            </a:fld>
            <a:endParaRPr kumimoji="0" lang="en-US" dirty="0"/>
          </a:p>
        </p:txBody>
      </p:sp>
      <p:sp>
        <p:nvSpPr>
          <p:cNvPr id="27" name="Rectangle 1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 dirty="0"/>
          </a:p>
        </p:txBody>
      </p:sp>
      <p:sp>
        <p:nvSpPr>
          <p:cNvPr id="24" name="Rectangle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B0023-0CED-47F7-85AE-654F0B232C29}" type="slidenum">
              <a:rPr kumimoji="0" lang="en-US" smtClean="0"/>
              <a:pPr/>
              <a:t>‹#›</a:t>
            </a:fld>
            <a:endParaRPr kumimoji="0" 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preserve="1">
  <p:cSld name="Portrai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8"/>
          <p:cNvSpPr>
            <a:spLocks noGrp="1"/>
          </p:cNvSpPr>
          <p:nvPr>
            <p:ph type="pic" sz="quarter" idx="10"/>
          </p:nvPr>
        </p:nvSpPr>
        <p:spPr>
          <a:xfrm>
            <a:off x="419375" y="233241"/>
            <a:ext cx="4640305" cy="61722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13" name="Rectangle 6"/>
          <p:cNvSpPr>
            <a:spLocks noGrp="1"/>
          </p:cNvSpPr>
          <p:nvPr>
            <p:ph type="body" sz="quarter" idx="11" hasCustomPrompt="1"/>
          </p:nvPr>
        </p:nvSpPr>
        <p:spPr>
          <a:xfrm>
            <a:off x="5257800" y="3048000"/>
            <a:ext cx="3505200" cy="3352800"/>
          </a:xfrm>
        </p:spPr>
        <p:txBody>
          <a:bodyPr tIns="91440" bIns="91440" anchor="b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i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4" name="Rectangle 3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1ED95C5C-08E9-450D-8E82-919EF68E5A6B}" type="datetime1">
              <a:rPr kumimoji="0" lang="en-US" altLang="zh-TW" sz="1200" smtClean="0">
                <a:solidFill>
                  <a:schemeClr val="tx2"/>
                </a:solidFill>
              </a:rPr>
              <a:t>5/7/2023</a:t>
            </a:fld>
            <a:endParaRPr kumimoji="0" lang="en-US" dirty="0"/>
          </a:p>
        </p:txBody>
      </p:sp>
      <p:sp>
        <p:nvSpPr>
          <p:cNvPr id="5" name="Rectangle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6" name="Rectangle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andscape (Full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6"/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0" y="0"/>
            <a:ext cx="9144000" cy="6858000"/>
          </a:xfrm>
          <a:noFill/>
          <a:ln w="25400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>
              <a:buFontTx/>
              <a:buNone/>
            </a:pPr>
            <a:r>
              <a:rPr kumimoji="0" lang="en-US" i="0" dirty="0"/>
              <a:t>Click icon</a:t>
            </a:r>
            <a:r>
              <a:rPr kumimoji="0" lang="en-US" i="0" baseline="0" dirty="0"/>
              <a:t> to add </a:t>
            </a:r>
            <a:r>
              <a:rPr kumimoji="0" lang="en-US" i="0" dirty="0"/>
              <a:t>full page picture</a:t>
            </a:r>
            <a:endParaRPr kumimoji="0" lang="en-US" i="0" baseline="0" dirty="0"/>
          </a:p>
          <a:p>
            <a:pPr marL="0" marR="0" indent="0" algn="ctr">
              <a:buFontTx/>
              <a:buNone/>
            </a:pPr>
            <a:endParaRPr kumimoji="0" lang="en-US" i="0" dirty="0"/>
          </a:p>
          <a:p>
            <a:pPr algn="ctr">
              <a:buFontTx/>
              <a:buNone/>
            </a:pPr>
            <a:endParaRPr kumimoji="0" lang="en-US" i="0" dirty="0"/>
          </a:p>
          <a:p>
            <a:pPr algn="ctr">
              <a:buFontTx/>
              <a:buNone/>
            </a:pPr>
            <a:endParaRPr kumimoji="0" lang="en-US" i="0" dirty="0"/>
          </a:p>
        </p:txBody>
      </p:sp>
    </p:spTree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lbum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2"/>
          <p:cNvSpPr>
            <a:spLocks noGrp="1"/>
          </p:cNvSpPr>
          <p:nvPr>
            <p:ph type="title" hasCustomPrompt="1"/>
          </p:nvPr>
        </p:nvSpPr>
        <p:spPr>
          <a:xfrm>
            <a:off x="752670" y="4572000"/>
            <a:ext cx="7781730" cy="990600"/>
          </a:xfrm>
        </p:spPr>
        <p:txBody>
          <a:bodyPr vert="horz" bIns="0" anchor="b" anchorCtr="0"/>
          <a:lstStyle>
            <a:lvl1pPr eaLnBrk="1" latinLnBrk="0" hangingPunct="1">
              <a:defRPr kumimoji="0" baseline="0"/>
            </a:lvl1pPr>
            <a:extLst/>
          </a:lstStyle>
          <a:p>
            <a:r>
              <a:rPr kumimoji="0" lang="en-US" dirty="0"/>
              <a:t>Click to add section title</a:t>
            </a:r>
          </a:p>
        </p:txBody>
      </p:sp>
      <p:sp>
        <p:nvSpPr>
          <p:cNvPr id="27" name="Rectangle 11"/>
          <p:cNvSpPr>
            <a:spLocks noGrp="1"/>
          </p:cNvSpPr>
          <p:nvPr>
            <p:ph type="body" sz="quarter" idx="14" hasCustomPrompt="1"/>
          </p:nvPr>
        </p:nvSpPr>
        <p:spPr>
          <a:xfrm>
            <a:off x="752670" y="5600700"/>
            <a:ext cx="7772400" cy="838200"/>
          </a:xfrm>
        </p:spPr>
        <p:txBody>
          <a:bodyPr vert="horz" tIns="0"/>
          <a:lstStyle>
            <a:lvl1pPr eaLnBrk="1" latinLnBrk="0" hangingPunct="1">
              <a:buFontTx/>
              <a:buNone/>
              <a:defRPr kumimoji="0" sz="1800"/>
            </a:lvl1pPr>
            <a:extLst/>
          </a:lstStyle>
          <a:p>
            <a:pPr lvl="0"/>
            <a:r>
              <a:rPr kumimoji="0" lang="en-US" dirty="0"/>
              <a:t>Click to add subtitle</a:t>
            </a:r>
          </a:p>
        </p:txBody>
      </p:sp>
      <p:sp>
        <p:nvSpPr>
          <p:cNvPr id="7" name="Rectangle 6"/>
          <p:cNvSpPr>
            <a:spLocks noGrp="1"/>
          </p:cNvSpPr>
          <p:nvPr>
            <p:ph type="pic" sz="quarter" idx="11"/>
          </p:nvPr>
        </p:nvSpPr>
        <p:spPr>
          <a:xfrm>
            <a:off x="786338" y="2140695"/>
            <a:ext cx="2286000" cy="2286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/>
          <a:lstStyle/>
          <a:p>
            <a:pPr algn="ctr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18" name="Rectangle 6"/>
          <p:cNvSpPr>
            <a:spLocks noGrp="1"/>
          </p:cNvSpPr>
          <p:nvPr>
            <p:ph type="pic" sz="quarter" idx="15"/>
          </p:nvPr>
        </p:nvSpPr>
        <p:spPr>
          <a:xfrm>
            <a:off x="3474604" y="2140695"/>
            <a:ext cx="2286000" cy="2286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/>
          <a:lstStyle/>
          <a:p>
            <a:pPr algn="ctr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2" name="Rectangle 6"/>
          <p:cNvSpPr>
            <a:spLocks noGrp="1"/>
          </p:cNvSpPr>
          <p:nvPr>
            <p:ph type="pic" sz="quarter" idx="16"/>
          </p:nvPr>
        </p:nvSpPr>
        <p:spPr>
          <a:xfrm>
            <a:off x="6162870" y="2140695"/>
            <a:ext cx="2286000" cy="2286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/>
          <a:lstStyle/>
          <a:p>
            <a:pPr algn="ctr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8" name="Rectangle 7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24863066-697C-4B9E-B1D1-3C22310417BD}" type="datetime1">
              <a:rPr kumimoji="0" lang="en-US" altLang="zh-TW" sz="1200" smtClean="0">
                <a:solidFill>
                  <a:schemeClr val="tx2"/>
                </a:solidFill>
              </a:rPr>
              <a:t>5/7/2023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0" name="Rectangle 9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preserve="1">
  <p:cSld name="2-Up Portrait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8"/>
          <p:cNvSpPr>
            <a:spLocks noGrp="1" noChangeAspect="1"/>
          </p:cNvSpPr>
          <p:nvPr>
            <p:ph type="pic" sz="quarter" idx="10"/>
          </p:nvPr>
        </p:nvSpPr>
        <p:spPr>
          <a:xfrm>
            <a:off x="4722047" y="609600"/>
            <a:ext cx="3431353" cy="4575141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11" name="Rectangle 8"/>
          <p:cNvSpPr>
            <a:spLocks noGrp="1" noChangeAspect="1"/>
          </p:cNvSpPr>
          <p:nvPr>
            <p:ph type="pic" sz="quarter" idx="11"/>
          </p:nvPr>
        </p:nvSpPr>
        <p:spPr>
          <a:xfrm>
            <a:off x="1066800" y="609600"/>
            <a:ext cx="3429000" cy="4572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3" name="Rectangle 7"/>
          <p:cNvSpPr>
            <a:spLocks noGrp="1"/>
          </p:cNvSpPr>
          <p:nvPr>
            <p:ph type="body" sz="quarter" idx="14" hasCustomPrompt="1"/>
          </p:nvPr>
        </p:nvSpPr>
        <p:spPr>
          <a:xfrm>
            <a:off x="1066800" y="5334000"/>
            <a:ext cx="3429000" cy="1066800"/>
          </a:xfrm>
        </p:spPr>
        <p:txBody>
          <a:bodyPr lIns="91440" rIns="9144"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9" name="Rectangle 7"/>
          <p:cNvSpPr>
            <a:spLocks noGrp="1"/>
          </p:cNvSpPr>
          <p:nvPr>
            <p:ph type="body" sz="quarter" idx="15" hasCustomPrompt="1"/>
          </p:nvPr>
        </p:nvSpPr>
        <p:spPr>
          <a:xfrm>
            <a:off x="4724400" y="5334000"/>
            <a:ext cx="3429000" cy="1066800"/>
          </a:xfrm>
        </p:spPr>
        <p:txBody>
          <a:bodyPr lIns="91440" rIns="9144"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6" name="Rectangle 5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AE75B9F0-EC9B-485B-B5D2-D938BB5ED2FC}" type="datetime1">
              <a:rPr kumimoji="0" lang="en-US" altLang="zh-TW" sz="1200" smtClean="0">
                <a:solidFill>
                  <a:schemeClr val="tx2"/>
                </a:solidFill>
              </a:rPr>
              <a:t>5/7/2023</a:t>
            </a:fld>
            <a:endParaRPr kumimoji="0" lang="en-US" dirty="0"/>
          </a:p>
        </p:txBody>
      </p:sp>
      <p:sp>
        <p:nvSpPr>
          <p:cNvPr id="7" name="Rectangle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-Up Landscape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7"/>
          <p:cNvSpPr>
            <a:spLocks noGrp="1" noChangeAspect="1"/>
          </p:cNvSpPr>
          <p:nvPr>
            <p:ph type="pic" sz="quarter" idx="13"/>
          </p:nvPr>
        </p:nvSpPr>
        <p:spPr>
          <a:xfrm>
            <a:off x="4648200" y="1676400"/>
            <a:ext cx="4038600" cy="302895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25" name="Rectangle 7"/>
          <p:cNvSpPr>
            <a:spLocks noGrp="1" noChangeAspect="1"/>
          </p:cNvSpPr>
          <p:nvPr>
            <p:ph type="pic" sz="quarter" idx="14"/>
          </p:nvPr>
        </p:nvSpPr>
        <p:spPr>
          <a:xfrm>
            <a:off x="457200" y="1676400"/>
            <a:ext cx="4038600" cy="302895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8" name="Rectangle 7"/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4857750"/>
            <a:ext cx="4038600" cy="1238250"/>
          </a:xfrm>
        </p:spPr>
        <p:txBody>
          <a:bodyPr rIns="9144"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9" name="Rectangle 7"/>
          <p:cNvSpPr>
            <a:spLocks noGrp="1"/>
          </p:cNvSpPr>
          <p:nvPr>
            <p:ph type="body" sz="quarter" idx="17" hasCustomPrompt="1"/>
          </p:nvPr>
        </p:nvSpPr>
        <p:spPr>
          <a:xfrm>
            <a:off x="4648200" y="4857750"/>
            <a:ext cx="4038600" cy="1238250"/>
          </a:xfrm>
        </p:spPr>
        <p:txBody>
          <a:bodyPr rIns="9144"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6" name="Rectangle 5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D68260A9-273A-4E5E-BA14-7E8DD0C16A11}" type="datetime1">
              <a:rPr kumimoji="0" lang="en-US" altLang="zh-TW" sz="1200" smtClean="0">
                <a:solidFill>
                  <a:schemeClr val="tx2"/>
                </a:solidFill>
              </a:rPr>
              <a:t>5/7/2023</a:t>
            </a:fld>
            <a:endParaRPr kumimoji="0" lang="en-US" dirty="0"/>
          </a:p>
        </p:txBody>
      </p:sp>
      <p:sp>
        <p:nvSpPr>
          <p:cNvPr id="7" name="Rectangle 6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-Up Mixed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7"/>
          <p:cNvSpPr>
            <a:spLocks noGrp="1" noChangeAspect="1"/>
          </p:cNvSpPr>
          <p:nvPr>
            <p:ph type="pic" sz="quarter" idx="11"/>
          </p:nvPr>
        </p:nvSpPr>
        <p:spPr>
          <a:xfrm>
            <a:off x="5141976" y="381000"/>
            <a:ext cx="3773424" cy="2830068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22" name="Rectangle 7"/>
          <p:cNvSpPr>
            <a:spLocks noGrp="1" noChangeAspect="1"/>
          </p:cNvSpPr>
          <p:nvPr>
            <p:ph type="pic" sz="quarter" idx="12"/>
          </p:nvPr>
        </p:nvSpPr>
        <p:spPr>
          <a:xfrm>
            <a:off x="454152" y="381000"/>
            <a:ext cx="4462272" cy="5949696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11" name="Rectangle 7"/>
          <p:cNvSpPr>
            <a:spLocks noGrp="1"/>
          </p:cNvSpPr>
          <p:nvPr>
            <p:ph type="body" sz="quarter" idx="13" hasCustomPrompt="1"/>
          </p:nvPr>
        </p:nvSpPr>
        <p:spPr>
          <a:xfrm>
            <a:off x="5141976" y="3352800"/>
            <a:ext cx="3773425" cy="2971800"/>
          </a:xfrm>
        </p:spPr>
        <p:txBody>
          <a:bodyPr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i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5" name="Rectangle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47B6446-7894-4ECC-88DA-0444B371F95B}" type="datetime1">
              <a:rPr kumimoji="0" lang="en-US" altLang="zh-TW" sz="1200" smtClean="0">
                <a:solidFill>
                  <a:schemeClr val="tx2"/>
                </a:solidFill>
              </a:rPr>
              <a:t>5/7/2023</a:t>
            </a:fld>
            <a:endParaRPr kumimoji="0" lang="en-US" dirty="0"/>
          </a:p>
        </p:txBody>
      </p:sp>
      <p:sp>
        <p:nvSpPr>
          <p:cNvPr id="7" name="Rectangle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-Up Portrait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/>
          <p:cNvSpPr>
            <a:spLocks noGrp="1" noChangeAspect="1"/>
          </p:cNvSpPr>
          <p:nvPr>
            <p:ph type="pic" sz="quarter" idx="10"/>
          </p:nvPr>
        </p:nvSpPr>
        <p:spPr>
          <a:xfrm>
            <a:off x="228600" y="1066800"/>
            <a:ext cx="2743200" cy="36576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4" name="Rectangle 8"/>
          <p:cNvSpPr>
            <a:spLocks noGrp="1" noChangeAspect="1"/>
          </p:cNvSpPr>
          <p:nvPr>
            <p:ph type="pic" sz="quarter" idx="11"/>
          </p:nvPr>
        </p:nvSpPr>
        <p:spPr>
          <a:xfrm>
            <a:off x="3200400" y="1066800"/>
            <a:ext cx="2743200" cy="36576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31" name="Rectangle 8"/>
          <p:cNvSpPr>
            <a:spLocks noGrp="1" noChangeAspect="1"/>
          </p:cNvSpPr>
          <p:nvPr>
            <p:ph type="pic" sz="quarter" idx="12"/>
          </p:nvPr>
        </p:nvSpPr>
        <p:spPr>
          <a:xfrm>
            <a:off x="6172200" y="1066800"/>
            <a:ext cx="2743200" cy="36576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7" name="Rectangle 6"/>
          <p:cNvSpPr>
            <a:spLocks noGrp="1"/>
          </p:cNvSpPr>
          <p:nvPr>
            <p:ph type="body" sz="quarter" idx="13" hasCustomPrompt="1"/>
          </p:nvPr>
        </p:nvSpPr>
        <p:spPr>
          <a:xfrm>
            <a:off x="228600" y="4876800"/>
            <a:ext cx="2743200" cy="1447800"/>
          </a:xfrm>
        </p:spPr>
        <p:txBody>
          <a:bodyPr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6" name="Rectangle 6"/>
          <p:cNvSpPr>
            <a:spLocks noGrp="1"/>
          </p:cNvSpPr>
          <p:nvPr>
            <p:ph type="body" sz="quarter" idx="14" hasCustomPrompt="1"/>
          </p:nvPr>
        </p:nvSpPr>
        <p:spPr>
          <a:xfrm>
            <a:off x="3200400" y="4876800"/>
            <a:ext cx="2743200" cy="1447800"/>
          </a:xfrm>
        </p:spPr>
        <p:txBody>
          <a:bodyPr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4" name="Rectangle 6"/>
          <p:cNvSpPr>
            <a:spLocks noGrp="1"/>
          </p:cNvSpPr>
          <p:nvPr>
            <p:ph type="body" sz="quarter" idx="15" hasCustomPrompt="1"/>
          </p:nvPr>
        </p:nvSpPr>
        <p:spPr>
          <a:xfrm>
            <a:off x="6172200" y="4876800"/>
            <a:ext cx="2743200" cy="1447800"/>
          </a:xfrm>
        </p:spPr>
        <p:txBody>
          <a:bodyPr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8" name="Rectangle 7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FC17B188-0437-4B51-9F5B-8194BA2385C5}" type="datetime1">
              <a:rPr kumimoji="0" lang="en-US" altLang="zh-TW" sz="1200" smtClean="0">
                <a:solidFill>
                  <a:schemeClr val="tx2"/>
                </a:solidFill>
              </a:rPr>
              <a:t>5/7/2023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0" name="Rectangle 9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chemeClr val="bg1">
                <a:lumMod val="75000"/>
                <a:lumOff val="25000"/>
              </a:schemeClr>
            </a:gs>
            <a:gs pos="100000">
              <a:srgbClr val="00000C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6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249362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eaLnBrk="1" latinLnBrk="0" hangingPunct="1"/>
            <a:r>
              <a:rPr kumimoji="0" lang="zh-TW" altLang="en-US"/>
              <a:t>按一下以編輯母片標題樣式</a:t>
            </a:r>
            <a:endParaRPr kumimoji="0" lang="en-US"/>
          </a:p>
        </p:txBody>
      </p:sp>
      <p:sp>
        <p:nvSpPr>
          <p:cNvPr id="13" name="Rectangle 5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zh-TW" altLang="en-US"/>
              <a:t>按一下以編輯母片文字樣式</a:t>
            </a:r>
          </a:p>
          <a:p>
            <a:pPr lvl="1" eaLnBrk="1" latinLnBrk="0" hangingPunct="1"/>
            <a:r>
              <a:rPr kumimoji="0" lang="zh-TW" altLang="en-US"/>
              <a:t>第二層</a:t>
            </a:r>
          </a:p>
          <a:p>
            <a:pPr lvl="2" eaLnBrk="1" latinLnBrk="0" hangingPunct="1"/>
            <a:r>
              <a:rPr kumimoji="0" lang="zh-TW" altLang="en-US"/>
              <a:t>第三層</a:t>
            </a:r>
          </a:p>
          <a:p>
            <a:pPr lvl="3" eaLnBrk="1" latinLnBrk="0" hangingPunct="1"/>
            <a:r>
              <a:rPr kumimoji="0" lang="zh-TW" altLang="en-US"/>
              <a:t>第四層</a:t>
            </a:r>
          </a:p>
          <a:p>
            <a:pPr lvl="4" eaLnBrk="1" latinLnBrk="0" hangingPunct="1"/>
            <a:r>
              <a:rPr kumimoji="0" lang="zh-TW" altLang="en-US"/>
              <a:t>第五層</a:t>
            </a:r>
            <a:endParaRPr kumimoji="0" lang="en-US"/>
          </a:p>
        </p:txBody>
      </p:sp>
      <p:sp>
        <p:nvSpPr>
          <p:cNvPr id="29" name="Rectangle 3"/>
          <p:cNvSpPr>
            <a:spLocks noGrp="1"/>
          </p:cNvSpPr>
          <p:nvPr>
            <p:ph type="dt" sz="half" idx="2"/>
          </p:nvPr>
        </p:nvSpPr>
        <p:spPr>
          <a:xfrm>
            <a:off x="66675" y="6559360"/>
            <a:ext cx="2438400" cy="244475"/>
          </a:xfrm>
          <a:prstGeom prst="rect">
            <a:avLst/>
          </a:prstGeom>
        </p:spPr>
        <p:txBody>
          <a:bodyPr anchor="b"/>
          <a:lstStyle>
            <a:lvl1pPr eaLnBrk="1" latinLnBrk="0" hangingPunct="1">
              <a:defRPr kumimoji="0" sz="1200">
                <a:solidFill>
                  <a:schemeClr val="tx2"/>
                </a:solidFill>
              </a:defRPr>
            </a:lvl1pPr>
            <a:extLst/>
          </a:lstStyle>
          <a:p>
            <a:fld id="{D675CCDB-7E50-4FEA-9E44-AFEC97EB287D}" type="datetime1">
              <a:rPr kumimoji="0" lang="en-US" altLang="zh-TW" sz="1200" smtClean="0">
                <a:solidFill>
                  <a:schemeClr val="tx2"/>
                </a:solidFill>
              </a:rPr>
              <a:t>5/7/2023</a:t>
            </a:fld>
            <a:endParaRPr kumimoji="0" lang="en-US" sz="1200" dirty="0">
              <a:solidFill>
                <a:schemeClr val="tx2"/>
              </a:solidFill>
            </a:endParaRPr>
          </a:p>
        </p:txBody>
      </p:sp>
      <p:sp>
        <p:nvSpPr>
          <p:cNvPr id="20" name="Rectangle 25"/>
          <p:cNvSpPr>
            <a:spLocks noGrp="1"/>
          </p:cNvSpPr>
          <p:nvPr>
            <p:ph type="ftr" sz="quarter" idx="3"/>
          </p:nvPr>
        </p:nvSpPr>
        <p:spPr>
          <a:xfrm>
            <a:off x="2995653" y="6558153"/>
            <a:ext cx="4648200" cy="246888"/>
          </a:xfrm>
          <a:prstGeom prst="rect">
            <a:avLst/>
          </a:prstGeom>
        </p:spPr>
        <p:txBody>
          <a:bodyPr anchor="b"/>
          <a:lstStyle>
            <a:lvl1pPr algn="ctr" eaLnBrk="1" latinLnBrk="0" hangingPunct="1">
              <a:defRPr kumimoji="0" sz="1200">
                <a:solidFill>
                  <a:schemeClr val="tx2"/>
                </a:solidFill>
              </a:defRPr>
            </a:lvl1pPr>
            <a:extLst/>
          </a:lstStyle>
          <a:p>
            <a:pPr algn="ctr"/>
            <a:endParaRPr kumimoji="0" lang="en-US" sz="1200" dirty="0">
              <a:solidFill>
                <a:schemeClr val="tx2"/>
              </a:solidFill>
            </a:endParaRPr>
          </a:p>
        </p:txBody>
      </p:sp>
      <p:sp>
        <p:nvSpPr>
          <p:cNvPr id="23" name="Rectangle 16"/>
          <p:cNvSpPr>
            <a:spLocks noGrp="1"/>
          </p:cNvSpPr>
          <p:nvPr>
            <p:ph type="sldNum" sz="quarter" idx="4"/>
          </p:nvPr>
        </p:nvSpPr>
        <p:spPr>
          <a:xfrm>
            <a:off x="8172450" y="6559360"/>
            <a:ext cx="914400" cy="244475"/>
          </a:xfrm>
          <a:prstGeom prst="rect">
            <a:avLst/>
          </a:prstGeom>
        </p:spPr>
        <p:txBody>
          <a:bodyPr/>
          <a:lstStyle>
            <a:lvl1pPr algn="r" eaLnBrk="1" latinLnBrk="0" hangingPunct="1">
              <a:defRPr kumimoji="0" sz="1200">
                <a:solidFill>
                  <a:schemeClr val="tx2"/>
                </a:solidFill>
              </a:defRPr>
            </a:lvl1pPr>
            <a:extLst/>
          </a:lstStyle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sz="1200" dirty="0">
              <a:solidFill>
                <a:schemeClr val="tx2"/>
              </a:solidFill>
            </a:endParaRP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</p:sldLayoutIdLst>
  <p:transition>
    <p:fade/>
  </p:transition>
  <p:hf hdr="0" ftr="0"/>
  <p:txStyles>
    <p:titleStyle>
      <a:lvl1pPr algn="l" rtl="0" eaLnBrk="1" latinLnBrk="0" hangingPunct="1">
        <a:spcBef>
          <a:spcPct val="0"/>
        </a:spcBef>
        <a:buNone/>
        <a:defRPr kumimoji="0" sz="3200" cap="all" baseline="0">
          <a:solidFill>
            <a:schemeClr val="tx2"/>
          </a:solidFill>
          <a:effectLst>
            <a:outerShdw blurRad="51000" dist="370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latinLnBrk="0" hangingPunct="1">
        <a:defRPr kumimoji="0">
          <a:solidFill>
            <a:schemeClr val="tx2"/>
          </a:solidFill>
        </a:defRPr>
      </a:lvl2pPr>
      <a:lvl3pPr eaLnBrk="1" latinLnBrk="0" hangingPunct="1">
        <a:defRPr kumimoji="0">
          <a:solidFill>
            <a:schemeClr val="tx2"/>
          </a:solidFill>
        </a:defRPr>
      </a:lvl3pPr>
      <a:lvl4pPr eaLnBrk="1" latinLnBrk="0" hangingPunct="1">
        <a:defRPr kumimoji="0">
          <a:solidFill>
            <a:schemeClr val="tx2"/>
          </a:solidFill>
        </a:defRPr>
      </a:lvl4pPr>
      <a:lvl5pPr eaLnBrk="1" latinLnBrk="0" hangingPunct="1">
        <a:defRPr kumimoji="0">
          <a:solidFill>
            <a:schemeClr val="tx2"/>
          </a:solidFill>
        </a:defRPr>
      </a:lvl5pPr>
      <a:lvl6pPr eaLnBrk="1" latinLnBrk="0" hangingPunct="1">
        <a:defRPr kumimoji="0">
          <a:solidFill>
            <a:schemeClr val="tx2"/>
          </a:solidFill>
        </a:defRPr>
      </a:lvl6pPr>
      <a:lvl7pPr eaLnBrk="1" latinLnBrk="0" hangingPunct="1">
        <a:defRPr kumimoji="0">
          <a:solidFill>
            <a:schemeClr val="tx2"/>
          </a:solidFill>
        </a:defRPr>
      </a:lvl7pPr>
      <a:lvl8pPr eaLnBrk="1" latinLnBrk="0" hangingPunct="1">
        <a:defRPr kumimoji="0">
          <a:solidFill>
            <a:schemeClr val="tx2"/>
          </a:solidFill>
        </a:defRPr>
      </a:lvl8pPr>
      <a:lvl9pPr eaLnBrk="1" latinLnBrk="0" hangingPunct="1">
        <a:defRPr kumimoji="0">
          <a:solidFill>
            <a:schemeClr val="tx2"/>
          </a:solidFill>
        </a:defRPr>
      </a:lvl9pPr>
      <a:extLst/>
    </p:titleStyle>
    <p:bodyStyle>
      <a:lvl1pPr marL="342900" indent="-342900" algn="l" rtl="0" eaLnBrk="1" latinLnBrk="0" hangingPunct="1">
        <a:spcBef>
          <a:spcPct val="20000"/>
        </a:spcBef>
        <a:buChar char="•"/>
        <a:defRPr kumimoji="0"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latinLnBrk="0" hangingPunct="1">
        <a:spcBef>
          <a:spcPct val="20000"/>
        </a:spcBef>
        <a:buChar char="–"/>
        <a:defRPr kumimoji="0" sz="24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latinLnBrk="0" hangingPunct="1">
        <a:spcBef>
          <a:spcPct val="20000"/>
        </a:spcBef>
        <a:buChar char="•"/>
        <a:defRPr kumimoji="0" sz="20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latinLnBrk="0" hangingPunct="1">
        <a:spcBef>
          <a:spcPct val="20000"/>
        </a:spcBef>
        <a:buChar char="–"/>
        <a:defRPr kumimoji="0" sz="18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latinLnBrk="0" hangingPunct="1">
        <a:spcBef>
          <a:spcPct val="20000"/>
        </a:spcBef>
        <a:buChar char="»"/>
        <a:defRPr kumimoji="0" sz="16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eaLnBrk="1" latinLnBrk="0" hangingPunct="1">
        <a:spcBef>
          <a:spcPct val="20000"/>
        </a:spcBef>
        <a:buChar char="•"/>
        <a:defRPr kumimoji="0"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eaLnBrk="1" latinLnBrk="0" hangingPunct="1">
        <a:spcBef>
          <a:spcPct val="20000"/>
        </a:spcBef>
        <a:buChar char="•"/>
        <a:defRPr kumimoji="0"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eaLnBrk="1" latinLnBrk="0" hangingPunct="1">
        <a:spcBef>
          <a:spcPct val="20000"/>
        </a:spcBef>
        <a:buChar char="•"/>
        <a:defRPr kumimoji="0"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eaLnBrk="1" latinLnBrk="0" hangingPunct="1">
        <a:spcBef>
          <a:spcPct val="20000"/>
        </a:spcBef>
        <a:buChar char="•"/>
        <a:defRPr kumimoji="0" sz="20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sz="quarter" idx="11"/>
          </p:nvPr>
        </p:nvSpPr>
        <p:spPr>
          <a:xfrm>
            <a:off x="2057400" y="3276600"/>
            <a:ext cx="5410200" cy="990600"/>
          </a:xfrm>
        </p:spPr>
        <p:txBody>
          <a:bodyPr/>
          <a:lstStyle/>
          <a:p>
            <a:pPr algn="just"/>
            <a:r>
              <a:rPr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明新科大</a:t>
            </a:r>
            <a:r>
              <a:rPr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2023</a:t>
            </a:r>
            <a:r>
              <a:rPr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年</a:t>
            </a:r>
            <a:endParaRPr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just"/>
            <a:r>
              <a:rPr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上學期</a:t>
            </a:r>
            <a:r>
              <a:rPr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GPT(</a:t>
            </a:r>
            <a:r>
              <a:rPr lang="zh-TW" altLang="en-US" sz="4800" b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三</a:t>
            </a:r>
            <a:r>
              <a:rPr lang="en-US" altLang="zh-TW" sz="4800" b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01ACAA0C-883C-C966-1259-350A7E7B3BAD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11078AA6-C1A5-45A0-9956-BB8DA3AA2FCD}" type="datetime1">
              <a:rPr kumimoji="0" lang="en-US" altLang="zh-TW" sz="1200" smtClean="0">
                <a:solidFill>
                  <a:schemeClr val="tx2"/>
                </a:solidFill>
              </a:rPr>
              <a:t>5/7/2023</a:t>
            </a:fld>
            <a:endParaRPr kumimoji="0" 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59AC5A1-68ED-EBAF-3E35-202A7D82E38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1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907764274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2743200" y="228600"/>
            <a:ext cx="49530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en-US" altLang="zh-TW" sz="4800" b="1" dirty="0" err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OpenAI</a:t>
            </a:r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 API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5/7/2023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10</a:t>
            </a:fld>
            <a:endParaRPr kumimoji="0" 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D0936716-FD03-817D-536C-23A30E9C2C7C}"/>
              </a:ext>
            </a:extLst>
          </p:cNvPr>
          <p:cNvSpPr txBox="1"/>
          <p:nvPr/>
        </p:nvSpPr>
        <p:spPr>
          <a:xfrm>
            <a:off x="609600" y="1524000"/>
            <a:ext cx="8229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由</a:t>
            </a:r>
            <a:r>
              <a:rPr lang="en-US" altLang="zh-TW" sz="3200" b="0" i="0" dirty="0" err="1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OpenAI</a:t>
            </a: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推出的程式介面，可以直接操作</a:t>
            </a:r>
            <a:r>
              <a:rPr lang="en-US" altLang="zh-TW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GPT</a:t>
            </a: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模型，而非單一聊天任務</a:t>
            </a:r>
            <a:endParaRPr lang="en-US" altLang="zh-TW" sz="3200" b="0" i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必須註冊帳號</a:t>
            </a:r>
            <a:r>
              <a:rPr lang="en-US" altLang="zh-TW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可以用</a:t>
            </a:r>
            <a:r>
              <a:rPr lang="en-US" altLang="zh-TW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Gmail)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有多種模型可以選擇，文字模型最強大，另外也有</a:t>
            </a:r>
            <a:r>
              <a:rPr lang="en-US" altLang="zh-TW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Dall-E</a:t>
            </a: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的影像模型及</a:t>
            </a:r>
            <a:r>
              <a:rPr lang="en-US" altLang="zh-TW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Whisper</a:t>
            </a: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文字轉語音模型</a:t>
            </a:r>
            <a:endParaRPr lang="en-US" altLang="zh-TW" sz="3200" b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模型要收費，視模型的能力</a:t>
            </a:r>
            <a:endParaRPr lang="en-US" altLang="zh-TW" sz="3200" b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收費以</a:t>
            </a:r>
            <a:r>
              <a:rPr lang="en-US" altLang="zh-TW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Token</a:t>
            </a: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計算，一個中文字為</a:t>
            </a:r>
            <a:r>
              <a:rPr lang="en-US" altLang="zh-TW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1token</a:t>
            </a: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，但通常英文是</a:t>
            </a:r>
            <a:r>
              <a:rPr lang="en-US" altLang="zh-TW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4</a:t>
            </a: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個字母算</a:t>
            </a:r>
            <a:r>
              <a:rPr lang="en-US" altLang="zh-TW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1token</a:t>
            </a:r>
            <a:endParaRPr lang="zh-TW" altLang="en-US" sz="3200" b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919148444"/>
      </p:ext>
    </p:extLst>
  </p:cSld>
  <p:clrMapOvr>
    <a:masterClrMapping/>
  </p:clrMapOvr>
  <p:transition>
    <p:fade/>
  </p:transition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1872302" y="178088"/>
            <a:ext cx="5857875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zh-TW" altLang="en-US" sz="480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產生常識的提示語</a:t>
            </a:r>
            <a:endParaRPr kumimoji="1" lang="en-US" altLang="zh-TW" sz="480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5/7/2023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100</a:t>
            </a:fld>
            <a:endParaRPr kumimoji="0" lang="en-US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5F8E237B-7AC1-7F0B-6209-3F257221DB36}"/>
              </a:ext>
            </a:extLst>
          </p:cNvPr>
          <p:cNvSpPr txBox="1"/>
          <p:nvPr/>
        </p:nvSpPr>
        <p:spPr>
          <a:xfrm>
            <a:off x="533400" y="1447800"/>
            <a:ext cx="8229600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模型是否也可以用於在進行預測之前生成知識</a:t>
            </a:r>
            <a:endParaRPr lang="en-US" altLang="zh-TW" sz="3200" b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生成知識以用作提示的一部分。特別是，這對常識推理等任務有多大幫助</a:t>
            </a:r>
            <a:endParaRPr lang="en-US" altLang="zh-TW" sz="3200" b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251634350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5BC6EF39-F386-6AD9-EC62-282E1F3C8E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73876"/>
            <a:ext cx="9144000" cy="3110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235012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08E83CDB-E4F4-27A5-5C15-695BF4E832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" y="304800"/>
            <a:ext cx="6943725" cy="409575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20C32192-0E07-D103-5F1E-C9EA801046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6800" y="5028628"/>
            <a:ext cx="3362325" cy="1295400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17468711-5D5C-2A1E-534C-72B3E3D3EF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4672987"/>
            <a:ext cx="4333875" cy="2006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800417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893F9DC4-CC8E-402C-A1D7-C4ECCB3025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3907"/>
            <a:ext cx="9144000" cy="5130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05583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AFA3975B-4F28-05CF-719C-087A0C91E8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62" y="1333500"/>
            <a:ext cx="8905875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899182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D8C9E7BE-93AD-8107-4093-5E535B5EC7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3962" y="1128712"/>
            <a:ext cx="6696075" cy="460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039730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2743200" y="228600"/>
            <a:ext cx="49530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en-US" altLang="zh-TW" sz="4800" b="1" dirty="0" err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OpenAI</a:t>
            </a:r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 API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5/7/2023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16</a:t>
            </a:fld>
            <a:endParaRPr kumimoji="0" 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D0936716-FD03-817D-536C-23A30E9C2C7C}"/>
              </a:ext>
            </a:extLst>
          </p:cNvPr>
          <p:cNvSpPr txBox="1"/>
          <p:nvPr/>
        </p:nvSpPr>
        <p:spPr>
          <a:xfrm>
            <a:off x="609600" y="1524000"/>
            <a:ext cx="8229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獲得</a:t>
            </a:r>
            <a:r>
              <a:rPr lang="en-US" altLang="zh-TW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API</a:t>
            </a: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帳號後有一個</a:t>
            </a:r>
            <a:r>
              <a:rPr lang="en-US" altLang="zh-TW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API KEY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在程式使用此帳號需要設定</a:t>
            </a:r>
            <a:endParaRPr lang="en-US" altLang="zh-TW" sz="3200" b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使用</a:t>
            </a:r>
            <a:r>
              <a:rPr lang="en-US" altLang="zh-TW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HTTP</a:t>
            </a: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方式來存取模型</a:t>
            </a:r>
            <a:endParaRPr lang="en-US" altLang="zh-TW" sz="3200" b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可以訓練</a:t>
            </a:r>
            <a:r>
              <a:rPr lang="en-US" altLang="zh-TW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微調</a:t>
            </a:r>
            <a:r>
              <a:rPr lang="en-US" altLang="zh-TW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自己的模型</a:t>
            </a:r>
            <a:endParaRPr lang="en-US" altLang="zh-TW" sz="3200" b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模型只能在</a:t>
            </a:r>
            <a:r>
              <a:rPr lang="en-US" altLang="zh-TW" sz="3200" b="0" dirty="0" err="1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OpenAI</a:t>
            </a: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的雲端上，無法下載，包括自己訓練的模型</a:t>
            </a:r>
            <a:endParaRPr lang="en-US" altLang="zh-TW" sz="3200" b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自己微調的模型使用也要收費</a:t>
            </a:r>
            <a:endParaRPr lang="en-US" altLang="zh-TW" sz="3200" b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不是每個模型都可以微調，目前只提供到</a:t>
            </a:r>
            <a:r>
              <a:rPr lang="en-US" altLang="zh-TW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GPT3</a:t>
            </a:r>
            <a:endParaRPr lang="zh-TW" altLang="en-US" sz="3200" b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484897759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2057400" y="228600"/>
            <a:ext cx="56388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en-US" altLang="zh-TW" sz="4800" b="1" dirty="0" err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OpenAI</a:t>
            </a:r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 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的遊樂場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5/7/2023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17</a:t>
            </a:fld>
            <a:endParaRPr kumimoji="0" 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D0936716-FD03-817D-536C-23A30E9C2C7C}"/>
              </a:ext>
            </a:extLst>
          </p:cNvPr>
          <p:cNvSpPr txBox="1"/>
          <p:nvPr/>
        </p:nvSpPr>
        <p:spPr>
          <a:xfrm>
            <a:off x="609600" y="1524000"/>
            <a:ext cx="8229600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在寫程式之前先測試</a:t>
            </a:r>
            <a:r>
              <a:rPr lang="en-US" altLang="zh-TW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Prompt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有多種模式可選擇</a:t>
            </a:r>
            <a:endParaRPr lang="en-US" altLang="zh-TW" sz="3200" b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有多種模型可選擇</a:t>
            </a:r>
            <a:endParaRPr lang="en-US" altLang="zh-TW" sz="3200" b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多個參數可調整</a:t>
            </a:r>
            <a:endParaRPr lang="en-US" altLang="zh-TW" sz="3200" b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可查看</a:t>
            </a:r>
            <a:r>
              <a:rPr lang="en-US" altLang="zh-TW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token</a:t>
            </a: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數</a:t>
            </a:r>
            <a:endParaRPr lang="en-US" altLang="zh-TW" sz="3200" b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可查看</a:t>
            </a:r>
            <a:r>
              <a:rPr lang="en-US" altLang="zh-TW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next tokens</a:t>
            </a: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的分佈機率</a:t>
            </a:r>
            <a:endParaRPr lang="en-US" altLang="zh-TW" sz="3200" b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有多個預設集可參考</a:t>
            </a:r>
            <a:endParaRPr lang="en-US" altLang="zh-TW" sz="3200" b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zh-TW" altLang="en-US" sz="3200" b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656568610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sz="quarter" idx="11"/>
          </p:nvPr>
        </p:nvSpPr>
        <p:spPr>
          <a:xfrm>
            <a:off x="2438400" y="3048000"/>
            <a:ext cx="4114800" cy="990600"/>
          </a:xfrm>
        </p:spPr>
        <p:txBody>
          <a:bodyPr/>
          <a:lstStyle/>
          <a:p>
            <a:r>
              <a:rPr kumimoji="1" lang="zh-TW" alt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專有名詞解釋</a:t>
            </a:r>
            <a:endParaRPr kumimoji="1" lang="en-US" altLang="zh-TW" sz="4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01ACAA0C-883C-C966-1259-350A7E7B3BAD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11078AA6-C1A5-45A0-9956-BB8DA3AA2FCD}" type="datetime1">
              <a:rPr kumimoji="0" lang="en-US" altLang="zh-TW" sz="1200" smtClean="0">
                <a:solidFill>
                  <a:schemeClr val="tx2"/>
                </a:solidFill>
              </a:rPr>
              <a:t>5/7/2023</a:t>
            </a:fld>
            <a:endParaRPr kumimoji="0" 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59AC5A1-68ED-EBAF-3E35-202A7D82E38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18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729683651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2438400" y="228600"/>
            <a:ext cx="3886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API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參數說明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5/7/2023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19</a:t>
            </a:fld>
            <a:endParaRPr kumimoji="0" 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D0936716-FD03-817D-536C-23A30E9C2C7C}"/>
              </a:ext>
            </a:extLst>
          </p:cNvPr>
          <p:cNvSpPr txBox="1"/>
          <p:nvPr/>
        </p:nvSpPr>
        <p:spPr>
          <a:xfrm>
            <a:off x="609600" y="1524000"/>
            <a:ext cx="822960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zh-TW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Modes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Models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Temperature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Maximum Length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Stop Sequences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Top P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Frequency/Presence Penalty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Best of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Inject Start/Restart Text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Show probabilities</a:t>
            </a:r>
            <a:endParaRPr lang="zh-TW" altLang="en-US" sz="3200" b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707482993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09600" y="1505805"/>
            <a:ext cx="79248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Prompt Engineering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TW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專有名詞</a:t>
            </a:r>
            <a:endParaRPr kumimoji="1" lang="en-US" altLang="zh-TW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Prompt</a:t>
            </a:r>
            <a:r>
              <a:rPr kumimoji="1" lang="zh-TW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原則及技巧</a:t>
            </a:r>
            <a:endParaRPr kumimoji="1" lang="en-US" altLang="zh-TW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Completion</a:t>
            </a:r>
            <a:r>
              <a:rPr kumimoji="1" lang="zh-TW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模式</a:t>
            </a:r>
            <a:endParaRPr kumimoji="1" lang="en-US" altLang="zh-TW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Chat</a:t>
            </a:r>
            <a:r>
              <a:rPr kumimoji="1" lang="zh-TW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模式</a:t>
            </a:r>
            <a:endParaRPr kumimoji="1" lang="en-US" altLang="zh-TW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Insert/Edit</a:t>
            </a:r>
            <a:r>
              <a:rPr kumimoji="1" lang="zh-TW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模式</a:t>
            </a:r>
            <a:endParaRPr kumimoji="1" lang="en-US" altLang="zh-TW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Prompt</a:t>
            </a:r>
            <a:r>
              <a:rPr kumimoji="1" lang="zh-TW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範例</a:t>
            </a:r>
            <a:endParaRPr kumimoji="1" lang="en-US" altLang="zh-TW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3048000" y="304800"/>
            <a:ext cx="5410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課程大綱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5/7/2023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2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522405798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1600200" y="113124"/>
            <a:ext cx="62484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Mode: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 </a:t>
            </a:r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Completion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5/7/2023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20</a:t>
            </a:fld>
            <a:endParaRPr kumimoji="0" 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41D517E-ACCF-1D63-A03C-0C6646FE17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1178032"/>
            <a:ext cx="8077200" cy="5307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188709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2880799" y="81575"/>
            <a:ext cx="62484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Mode: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 </a:t>
            </a:r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Chat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5/7/2023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21</a:t>
            </a:fld>
            <a:endParaRPr kumimoji="0" 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D8C08C88-4A91-A73B-70DC-8E1679618E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850" y="1329614"/>
            <a:ext cx="7677150" cy="5009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824112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2971800" y="152400"/>
            <a:ext cx="48006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Mode: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 </a:t>
            </a:r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Chat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5/7/2023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22</a:t>
            </a:fld>
            <a:endParaRPr kumimoji="0" 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62E958E-58F7-1DD4-5C37-36857BA8DE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1524000"/>
            <a:ext cx="8534400" cy="4295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194690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2590800" y="152400"/>
            <a:ext cx="48006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Mode: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 </a:t>
            </a:r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Edit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5/7/2023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23</a:t>
            </a:fld>
            <a:endParaRPr kumimoji="0" 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38E5474D-5F59-0019-2EA2-20E490C5F3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1295400"/>
            <a:ext cx="6781800" cy="4998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97047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2590800" y="152400"/>
            <a:ext cx="48006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Mode: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 </a:t>
            </a:r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Insert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5/7/2023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24</a:t>
            </a:fld>
            <a:endParaRPr kumimoji="0" 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F6B8A89-5D16-ED2A-FF2F-757D684051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100" y="1371600"/>
            <a:ext cx="7543800" cy="4801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238750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2133600" y="152400"/>
            <a:ext cx="55626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Model Selection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5/7/2023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25</a:t>
            </a:fld>
            <a:endParaRPr kumimoji="0" 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612A773-9CF8-C0C6-3CFD-F97CFF3FA4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200" y="1499567"/>
            <a:ext cx="6324600" cy="473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532919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2133600" y="152400"/>
            <a:ext cx="55626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Model Selection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5/7/2023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26</a:t>
            </a:fld>
            <a:endParaRPr kumimoji="0" 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6F693FA-ABD3-8840-0A39-CE22D35B63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0700" y="1524000"/>
            <a:ext cx="5715000" cy="4900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323094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2133600" y="152400"/>
            <a:ext cx="55626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Model Selection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5/7/2023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27</a:t>
            </a:fld>
            <a:endParaRPr kumimoji="0" 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9B883945-3AF6-B419-4F06-BFECEFFDCB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2600" y="1600200"/>
            <a:ext cx="5410200" cy="4303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739258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2133600" y="152400"/>
            <a:ext cx="55626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Model Selection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5/7/2023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28</a:t>
            </a:fld>
            <a:endParaRPr kumimoji="0" 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6F693FA-ABD3-8840-0A39-CE22D35B63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0700" y="1524000"/>
            <a:ext cx="5715000" cy="4900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504189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2133600" y="152400"/>
            <a:ext cx="55626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Model Selection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5/7/2023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29</a:t>
            </a:fld>
            <a:endParaRPr kumimoji="0" 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2A75F5D8-8156-E1C2-7FE6-D8D68130EA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2600" y="1608908"/>
            <a:ext cx="6029325" cy="458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181426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sz="quarter" idx="11"/>
          </p:nvPr>
        </p:nvSpPr>
        <p:spPr>
          <a:xfrm>
            <a:off x="1828800" y="3200400"/>
            <a:ext cx="6172200" cy="990600"/>
          </a:xfrm>
        </p:spPr>
        <p:txBody>
          <a:bodyPr/>
          <a:lstStyle/>
          <a:p>
            <a:r>
              <a:rPr kumimoji="1" lang="zh-TW" alt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提示語工程</a:t>
            </a:r>
            <a:endParaRPr kumimoji="1" lang="en-US" altLang="zh-TW" sz="4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r>
              <a:rPr kumimoji="1" lang="en-US" altLang="zh-TW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Prompt Engineering</a:t>
            </a:r>
          </a:p>
        </p:txBody>
      </p:sp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01ACAA0C-883C-C966-1259-350A7E7B3BAD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11078AA6-C1A5-45A0-9956-BB8DA3AA2FCD}" type="datetime1">
              <a:rPr kumimoji="0" lang="en-US" altLang="zh-TW" sz="1200" smtClean="0">
                <a:solidFill>
                  <a:schemeClr val="tx2"/>
                </a:solidFill>
              </a:rPr>
              <a:t>5/7/2023</a:t>
            </a:fld>
            <a:endParaRPr kumimoji="0" 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59AC5A1-68ED-EBAF-3E35-202A7D82E38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3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578417012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321F5279-30A4-4DBD-55CD-281567D9BA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7200"/>
            <a:ext cx="9144000" cy="225107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21199327-0AE6-0D68-5F06-F878E05338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26" y="2971800"/>
            <a:ext cx="9144000" cy="1727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433285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E040C583-156D-9D51-34A5-66D71BFD61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326" y="387320"/>
            <a:ext cx="8033347" cy="6083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681673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0793729B-2A1D-96D0-E836-6326FF735F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1127" y="1371600"/>
            <a:ext cx="2298814" cy="394335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CA5055FB-AB4D-5A3E-E342-ED318EB5BF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4449" y="228600"/>
            <a:ext cx="2491154" cy="647700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16EA19A1-D17F-19B0-EC46-EA829AA6AE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5945" y="1012031"/>
            <a:ext cx="2342916" cy="5062537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93F9981A-9877-39E1-2447-69C861BBE0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841" y="228600"/>
            <a:ext cx="2185715" cy="662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406603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2438400" y="228600"/>
            <a:ext cx="4267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Temperature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5/7/2023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33</a:t>
            </a:fld>
            <a:endParaRPr kumimoji="0" 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D0936716-FD03-817D-536C-23A30E9C2C7C}"/>
              </a:ext>
            </a:extLst>
          </p:cNvPr>
          <p:cNvSpPr txBox="1"/>
          <p:nvPr/>
        </p:nvSpPr>
        <p:spPr>
          <a:xfrm>
            <a:off x="609600" y="1524000"/>
            <a:ext cx="8229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利用熱力學熵增定律，越大時越無序</a:t>
            </a:r>
            <a:endParaRPr lang="en-US" altLang="zh-TW" sz="3200" b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值介於</a:t>
            </a:r>
            <a:r>
              <a:rPr lang="en-US" altLang="zh-TW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0~1</a:t>
            </a: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之間</a:t>
            </a:r>
            <a:endParaRPr lang="en-US" altLang="zh-TW" sz="3200" b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在進入</a:t>
            </a:r>
            <a:r>
              <a:rPr lang="en-US" altLang="zh-TW" sz="3200" b="0" dirty="0" err="1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Softmax</a:t>
            </a: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之前，每個有可能的</a:t>
            </a:r>
            <a:r>
              <a:rPr lang="en-US" altLang="zh-TW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token</a:t>
            </a: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都會有一個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logit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值，是沒經過正規化的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將這個</a:t>
            </a:r>
            <a:r>
              <a:rPr lang="en-US" altLang="zh-TW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logit</a:t>
            </a: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值除以</a:t>
            </a:r>
            <a:r>
              <a:rPr lang="en-US" altLang="zh-TW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T</a:t>
            </a: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，就會讓</a:t>
            </a:r>
            <a:r>
              <a:rPr lang="en-US" altLang="zh-TW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logits</a:t>
            </a: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的分佈出現變化，如果</a:t>
            </a:r>
            <a:r>
              <a:rPr lang="en-US" altLang="zh-TW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T</a:t>
            </a: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變小，每個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logits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的值就會再放大，如果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變大，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logits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變會變小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最後再放入</a:t>
            </a:r>
            <a:r>
              <a:rPr lang="en-US" altLang="zh-TW" sz="3200" b="0" dirty="0" err="1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Softmax</a:t>
            </a: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算出機率值</a:t>
            </a:r>
            <a:endParaRPr lang="en-US" altLang="zh-TW" sz="3200" b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越接近</a:t>
            </a:r>
            <a:r>
              <a:rPr lang="en-US" altLang="zh-TW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越無序，越靠近</a:t>
            </a:r>
            <a:r>
              <a:rPr lang="en-US" altLang="zh-TW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越有序</a:t>
            </a:r>
            <a:endParaRPr lang="en-US" altLang="zh-TW" sz="3200" b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B6CFD7F-A780-FC56-511C-D6860A93D5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8600" y="2061180"/>
            <a:ext cx="2743200" cy="49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00443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0C47F99B-787A-59A3-B5A6-9B92A021D0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613" y="1447800"/>
            <a:ext cx="8904773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991660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AD571302-6A5C-2CF3-E6C5-8FC5A6C0E9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187" y="847725"/>
            <a:ext cx="8429625" cy="516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11955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5D1A1EEA-BB4C-CAFE-4680-B611D54C2F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37" y="776287"/>
            <a:ext cx="9077325" cy="530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430634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DAD303AA-63D0-6E84-886F-051F88394C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0" y="866775"/>
            <a:ext cx="8572500" cy="512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238194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2438400" y="228600"/>
            <a:ext cx="4267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Temperature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5/7/2023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38</a:t>
            </a:fld>
            <a:endParaRPr kumimoji="0" 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D0936716-FD03-817D-536C-23A30E9C2C7C}"/>
              </a:ext>
            </a:extLst>
          </p:cNvPr>
          <p:cNvSpPr txBox="1"/>
          <p:nvPr/>
        </p:nvSpPr>
        <p:spPr>
          <a:xfrm>
            <a:off x="609600" y="1524000"/>
            <a:ext cx="82296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zh-TW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Prompt</a:t>
            </a: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範例：</a:t>
            </a:r>
            <a:endParaRPr lang="en-US" altLang="zh-TW" sz="3200" b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「人類最好的朋友是」</a:t>
            </a:r>
            <a:endParaRPr lang="en-US" altLang="zh-TW" sz="3200" b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用</a:t>
            </a:r>
            <a:r>
              <a:rPr lang="en-US" altLang="zh-TW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和</a:t>
            </a:r>
            <a:r>
              <a:rPr lang="en-US" altLang="zh-TW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0</a:t>
            </a: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，多試幾次的結果</a:t>
            </a:r>
            <a:endParaRPr lang="en-US" altLang="zh-TW" sz="3200" b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483609561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2971800" y="228600"/>
            <a:ext cx="4267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最大長度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5/7/2023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39</a:t>
            </a:fld>
            <a:endParaRPr kumimoji="0" 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D0936716-FD03-817D-536C-23A30E9C2C7C}"/>
              </a:ext>
            </a:extLst>
          </p:cNvPr>
          <p:cNvSpPr txBox="1"/>
          <p:nvPr/>
        </p:nvSpPr>
        <p:spPr>
          <a:xfrm>
            <a:off x="609600" y="1524000"/>
            <a:ext cx="822960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zh-TW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Prompt</a:t>
            </a: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和生成文字最大長度的總合</a:t>
            </a:r>
            <a:endParaRPr lang="en-US" altLang="zh-TW" sz="3200" b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視模型而定，</a:t>
            </a:r>
            <a:r>
              <a:rPr lang="en-US" altLang="zh-TW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GPT3</a:t>
            </a: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是</a:t>
            </a:r>
            <a:r>
              <a:rPr lang="en-US" altLang="zh-TW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2048</a:t>
            </a: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GPT4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是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4096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單位是</a:t>
            </a:r>
            <a:r>
              <a:rPr lang="en-US" altLang="zh-TW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token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通常一個</a:t>
            </a:r>
            <a:r>
              <a:rPr lang="en-US" altLang="zh-TW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token</a:t>
            </a: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包括</a:t>
            </a:r>
            <a:r>
              <a:rPr lang="en-US" altLang="zh-TW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4</a:t>
            </a: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個英文字</a:t>
            </a:r>
            <a:endParaRPr lang="en-US" altLang="zh-TW" sz="3200" b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中文是一個字一個</a:t>
            </a:r>
            <a:r>
              <a:rPr lang="en-US" altLang="zh-TW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token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altLang="zh-TW" sz="3200" b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80258888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1752600" y="87029"/>
            <a:ext cx="6553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Prompt Engineering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5/7/2023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4</a:t>
            </a:fld>
            <a:endParaRPr kumimoji="0" lang="en-US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F1216D9E-C86D-79CD-21E3-AD03964D87A6}"/>
              </a:ext>
            </a:extLst>
          </p:cNvPr>
          <p:cNvSpPr txBox="1"/>
          <p:nvPr/>
        </p:nvSpPr>
        <p:spPr>
          <a:xfrm>
            <a:off x="533399" y="1256056"/>
            <a:ext cx="79248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將需要完成的任務的描述嵌入到輸入中，作為一個問題，而不是隱含地給出</a:t>
            </a:r>
            <a:endParaRPr lang="en-US" altLang="zh-TW" sz="3200" b="0" i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最有名的稱之為</a:t>
            </a:r>
            <a:r>
              <a:rPr lang="en-US" altLang="zh-TW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Chain of thoughts(COT)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生成一系列中間步驟來提高 </a:t>
            </a:r>
            <a:r>
              <a:rPr lang="en-US" altLang="zh-TW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LLM </a:t>
            </a: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的推理能力</a:t>
            </a:r>
            <a:endParaRPr lang="en-US" altLang="zh-TW" sz="3200" b="0" i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導致多步驟問題的最終答案</a:t>
            </a:r>
            <a:endParaRPr lang="en-US" altLang="zh-TW" sz="3200" b="0" i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在一些需要邏輯思維和多個步驟才能解決的推理任務</a:t>
            </a:r>
            <a:endParaRPr lang="en-US" altLang="zh-TW" sz="3200" b="0" i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TW" sz="3200" b="0" i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459903539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2971800" y="228600"/>
            <a:ext cx="4267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停止序列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5/7/2023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40</a:t>
            </a:fld>
            <a:endParaRPr kumimoji="0" 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D0936716-FD03-817D-536C-23A30E9C2C7C}"/>
              </a:ext>
            </a:extLst>
          </p:cNvPr>
          <p:cNvSpPr txBox="1"/>
          <p:nvPr/>
        </p:nvSpPr>
        <p:spPr>
          <a:xfrm>
            <a:off x="609600" y="1524000"/>
            <a:ext cx="8229600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遇到什麼字會停止生成，就算還沒達到最大長度</a:t>
            </a:r>
            <a:endParaRPr lang="en-US" altLang="zh-TW" sz="3200" b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預設值是</a:t>
            </a:r>
            <a:r>
              <a:rPr lang="en-US" altLang="zh-TW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AI., Human. \n\n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可以自己設定</a:t>
            </a:r>
            <a:r>
              <a:rPr lang="en-US" altLang="zh-TW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個值</a:t>
            </a:r>
            <a:endParaRPr lang="en-US" altLang="zh-TW" sz="3200" b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762299737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8FD17770-21D6-8CD1-7CBD-303E0C50C1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143000"/>
            <a:ext cx="7864337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940170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685EDBCF-188F-EE90-4868-C4D961E9A2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5" y="395287"/>
            <a:ext cx="8858250" cy="6067425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EEEFA55E-8444-0DEB-FC7B-F05F2084A0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1400" y="2971800"/>
            <a:ext cx="4371975" cy="1771650"/>
          </a:xfrm>
          <a:prstGeom prst="rect">
            <a:avLst/>
          </a:prstGeom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2976616759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3352800" y="228600"/>
            <a:ext cx="4267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Top-P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5/7/2023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43</a:t>
            </a:fld>
            <a:endParaRPr kumimoji="0" 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D0936716-FD03-817D-536C-23A30E9C2C7C}"/>
              </a:ext>
            </a:extLst>
          </p:cNvPr>
          <p:cNvSpPr txBox="1"/>
          <p:nvPr/>
        </p:nvSpPr>
        <p:spPr>
          <a:xfrm>
            <a:off x="609600" y="1524000"/>
            <a:ext cx="8229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稱之為</a:t>
            </a:r>
            <a:r>
              <a:rPr lang="en-US" altLang="zh-TW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sampling threshold</a:t>
            </a: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或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nucleus sampling)</a:t>
            </a:r>
            <a:endParaRPr lang="en-US" altLang="zh-TW" sz="3200" b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也是調整出現</a:t>
            </a:r>
            <a:r>
              <a:rPr lang="en-US" altLang="zh-TW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token</a:t>
            </a: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的發散程度</a:t>
            </a:r>
            <a:endParaRPr lang="en-US" altLang="zh-TW" sz="3200" b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通常使用時，會固定一個值，如</a:t>
            </a:r>
            <a:r>
              <a:rPr lang="en-US" altLang="zh-TW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Temperature</a:t>
            </a: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或</a:t>
            </a:r>
            <a:r>
              <a:rPr lang="en-US" altLang="zh-TW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Top-P</a:t>
            </a: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再調整另一個</a:t>
            </a:r>
            <a:endParaRPr lang="en-US" altLang="zh-TW" sz="3200" b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越近接</a:t>
            </a:r>
            <a:r>
              <a:rPr lang="en-US" altLang="zh-TW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0</a:t>
            </a: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越固定，</a:t>
            </a:r>
            <a:r>
              <a:rPr lang="en-US" altLang="zh-TW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越亂數</a:t>
            </a:r>
            <a:endParaRPr lang="en-US" altLang="zh-TW" sz="3200" b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使用</a:t>
            </a:r>
            <a:r>
              <a:rPr lang="en-US" altLang="zh-TW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Cumulative distribution function(CDF)</a:t>
            </a: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累積機率分佈</a:t>
            </a:r>
            <a:endParaRPr lang="en-US" altLang="zh-TW" sz="3200" b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altLang="zh-TW" sz="3200" b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110620688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3352800" y="228600"/>
            <a:ext cx="4267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Top-P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5/7/2023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44</a:t>
            </a:fld>
            <a:endParaRPr kumimoji="0" 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D0936716-FD03-817D-536C-23A30E9C2C7C}"/>
              </a:ext>
            </a:extLst>
          </p:cNvPr>
          <p:cNvSpPr txBox="1"/>
          <p:nvPr/>
        </p:nvSpPr>
        <p:spPr>
          <a:xfrm>
            <a:off x="609600" y="1524000"/>
            <a:ext cx="82296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例如：</a:t>
            </a:r>
            <a:r>
              <a:rPr lang="en-US" altLang="zh-TW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I want to eat</a:t>
            </a: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井</a:t>
            </a:r>
            <a:r>
              <a:rPr lang="en-US" altLang="zh-TW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 ______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要算出</a:t>
            </a:r>
            <a:r>
              <a:rPr lang="en-US" altLang="zh-TW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P(word/I want to eat)</a:t>
            </a: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的機率</a:t>
            </a:r>
            <a:endParaRPr lang="en-US" altLang="zh-TW" sz="3200" b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2E2B612-D0D6-41E9-7F30-EB4C494EA7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3377626"/>
            <a:ext cx="5572509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281980"/>
      </p:ext>
    </p:extLst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3352800" y="228600"/>
            <a:ext cx="4267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Top-P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5/7/2023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45</a:t>
            </a:fld>
            <a:endParaRPr kumimoji="0" 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D0936716-FD03-817D-536C-23A30E9C2C7C}"/>
              </a:ext>
            </a:extLst>
          </p:cNvPr>
          <p:cNvSpPr txBox="1"/>
          <p:nvPr/>
        </p:nvSpPr>
        <p:spPr>
          <a:xfrm>
            <a:off x="609600" y="1524000"/>
            <a:ext cx="82296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把發生的機率相加起來</a:t>
            </a:r>
            <a:endParaRPr lang="en-US" altLang="zh-TW" sz="3200" b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如果把</a:t>
            </a:r>
            <a:r>
              <a:rPr lang="en-US" altLang="zh-TW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top p</a:t>
            </a: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調整</a:t>
            </a:r>
            <a:r>
              <a:rPr lang="en-US" altLang="zh-TW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2%, 3.5%, 4.5%</a:t>
            </a: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就會選到對應不同的字的可能性</a:t>
            </a:r>
            <a:endParaRPr lang="en-US" altLang="zh-TW" sz="3200" b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ECCCF27E-1CD5-7C13-5A2E-C6A7C63CAC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2999" y="3398460"/>
            <a:ext cx="6011139" cy="2087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825505"/>
      </p:ext>
    </p:extLst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6DF09100-0FA3-B82B-08F7-BB3285AC1C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50" y="1128712"/>
            <a:ext cx="8343900" cy="460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934095"/>
      </p:ext>
    </p:extLst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8DF98FD2-DCE9-71D7-D5DC-9982356677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" y="561975"/>
            <a:ext cx="8153400" cy="573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456511"/>
      </p:ext>
    </p:extLst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077FA43E-E531-5A82-7077-4FAB6A436F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638175"/>
            <a:ext cx="8001000" cy="558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290983"/>
      </p:ext>
    </p:extLst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2133600" y="228600"/>
            <a:ext cx="54864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lang="en-US" altLang="zh-TW" sz="4800" i="0" dirty="0">
                <a:solidFill>
                  <a:srgbClr val="00B0F0"/>
                </a:solidFill>
                <a:effectLst/>
                <a:latin typeface="source-serif-pro"/>
              </a:rPr>
              <a:t>Frequency penalty</a:t>
            </a:r>
            <a:endParaRPr kumimoji="1" lang="en-US" altLang="zh-TW" sz="480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5/7/2023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49</a:t>
            </a:fld>
            <a:endParaRPr kumimoji="0" 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D0936716-FD03-817D-536C-23A30E9C2C7C}"/>
              </a:ext>
            </a:extLst>
          </p:cNvPr>
          <p:cNvSpPr txBox="1"/>
          <p:nvPr/>
        </p:nvSpPr>
        <p:spPr>
          <a:xfrm>
            <a:off x="609600" y="1524000"/>
            <a:ext cx="8229600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頻率懲罰參數控制模型重複預測的趨勢</a:t>
            </a:r>
            <a:endParaRPr lang="en-US" altLang="zh-TW" sz="3200" b="0" i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頻率懲罰降低了已經生成單詞的機率</a:t>
            </a:r>
            <a:endParaRPr lang="en-US" altLang="zh-TW" sz="3200" b="0" i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懲罰取決於一個詞在預測中已經出現了多少次</a:t>
            </a:r>
            <a:endParaRPr lang="en-US" altLang="zh-TW" sz="3200" b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387F4A87-798D-99E6-2539-13D86E576390}"/>
              </a:ext>
            </a:extLst>
          </p:cNvPr>
          <p:cNvSpPr txBox="1"/>
          <p:nvPr/>
        </p:nvSpPr>
        <p:spPr>
          <a:xfrm>
            <a:off x="2286000" y="2980523"/>
            <a:ext cx="4572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0" i="0" dirty="0">
                <a:solidFill>
                  <a:srgbClr val="292929"/>
                </a:solidFill>
                <a:effectLst/>
                <a:latin typeface="source-serif-pro"/>
              </a:rPr>
              <a:t>頻率懲罰參數控制模型重複預測的趨勢。頻率懲罰降低了已經生成單詞的概率。懲罰取決於一個詞在預測中已經出現了多少次。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15151168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1752600" y="87029"/>
            <a:ext cx="6553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Prompt Injection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5/7/2023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5</a:t>
            </a:fld>
            <a:endParaRPr kumimoji="0" lang="en-US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F1216D9E-C86D-79CD-21E3-AD03964D87A6}"/>
              </a:ext>
            </a:extLst>
          </p:cNvPr>
          <p:cNvSpPr txBox="1"/>
          <p:nvPr/>
        </p:nvSpPr>
        <p:spPr>
          <a:xfrm>
            <a:off x="533399" y="1256056"/>
            <a:ext cx="792480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模型經過訓練以遵循人為給定的指令來遵循惡意使用者提供的指令</a:t>
            </a:r>
            <a:endParaRPr lang="en-US" altLang="zh-TW" sz="3200" b="0" i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越獄，可能包括要求模特扮演角色，用論點回答，或假裝優於審核指令</a:t>
            </a:r>
            <a:endParaRPr lang="en-US" altLang="zh-TW" sz="3200" b="0" i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提示洩漏，其中使用者說服模型洩露通常對用戶隱藏的提示</a:t>
            </a:r>
            <a:endParaRPr lang="en-US" altLang="zh-TW" sz="3200" b="0" i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Token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走私：使用者說服模型洩露通常對用戶隱藏的提示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最有名的就是</a:t>
            </a:r>
            <a:r>
              <a:rPr lang="en-US" altLang="zh-TW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DAN(Do anything now)</a:t>
            </a: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，即將</a:t>
            </a:r>
            <a:r>
              <a:rPr lang="en-US" altLang="zh-TW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ML</a:t>
            </a: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越獄</a:t>
            </a:r>
            <a:endParaRPr lang="en-US" altLang="zh-TW" sz="3200" b="0" i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113217302"/>
      </p:ext>
    </p:extLst>
  </p:cSld>
  <p:clrMapOvr>
    <a:masterClrMapping/>
  </p:clrMapOvr>
  <p:transition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2133600" y="228600"/>
            <a:ext cx="54864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lang="en-US" altLang="zh-TW" sz="4800" i="0" dirty="0">
                <a:solidFill>
                  <a:srgbClr val="00B0F0"/>
                </a:solidFill>
                <a:effectLst/>
                <a:latin typeface="source-serif-pro"/>
              </a:rPr>
              <a:t>Presence penalty</a:t>
            </a:r>
            <a:endParaRPr kumimoji="1" lang="en-US" altLang="zh-TW" sz="480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5/7/2023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50</a:t>
            </a:fld>
            <a:endParaRPr kumimoji="0" 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D0936716-FD03-817D-536C-23A30E9C2C7C}"/>
              </a:ext>
            </a:extLst>
          </p:cNvPr>
          <p:cNvSpPr txBox="1"/>
          <p:nvPr/>
        </p:nvSpPr>
        <p:spPr>
          <a:xfrm>
            <a:off x="609600" y="1524000"/>
            <a:ext cx="822960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存在懲罰參數鼓勵模型做出新的預測</a:t>
            </a:r>
            <a:endParaRPr lang="en-US" altLang="zh-TW" sz="3200" b="0" i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如果某個詞已經出現在預測文字中，則存在懲罰會降低該詞的機率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與頻率懲罰不同，存在懲罰不依賴於單詞在過去預測中出現的頻率</a:t>
            </a:r>
            <a:endParaRPr lang="en-US" altLang="zh-TW" sz="3200" b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984731869"/>
      </p:ext>
    </p:extLst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2133600" y="228600"/>
            <a:ext cx="54864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lang="en-US" altLang="zh-TW" sz="4800" i="0" dirty="0">
                <a:solidFill>
                  <a:srgbClr val="00B0F0"/>
                </a:solidFill>
                <a:effectLst/>
                <a:latin typeface="source-serif-pro"/>
              </a:rPr>
              <a:t>Best of n</a:t>
            </a:r>
            <a:endParaRPr kumimoji="1" lang="en-US" altLang="zh-TW" sz="480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5/7/2023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51</a:t>
            </a:fld>
            <a:endParaRPr kumimoji="0" 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D0936716-FD03-817D-536C-23A30E9C2C7C}"/>
              </a:ext>
            </a:extLst>
          </p:cNvPr>
          <p:cNvSpPr txBox="1"/>
          <p:nvPr/>
        </p:nvSpPr>
        <p:spPr>
          <a:xfrm>
            <a:off x="609600" y="1524000"/>
            <a:ext cx="822960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模型會在伺服器端生成多個答案，並且選擇</a:t>
            </a:r>
            <a:r>
              <a:rPr lang="en-US" altLang="zh-TW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n</a:t>
            </a: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個最適當的值顯示</a:t>
            </a:r>
            <a:endParaRPr lang="en-US" altLang="zh-TW" sz="3200" b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如果設太大，就會大量生成文字，會讓費用暴增</a:t>
            </a:r>
            <a:endParaRPr lang="en-US" altLang="zh-TW" sz="3200" b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平常就設</a:t>
            </a:r>
            <a:r>
              <a:rPr lang="en-US" altLang="zh-TW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，因為生成的答案應該已經是最好的答案了</a:t>
            </a:r>
            <a:endParaRPr lang="en-US" altLang="zh-TW" sz="3200" b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144530478"/>
      </p:ext>
    </p:extLst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1676400" y="228600"/>
            <a:ext cx="63246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lang="en-US" altLang="zh-TW" sz="4800" i="0" dirty="0">
                <a:solidFill>
                  <a:srgbClr val="00B0F0"/>
                </a:solidFill>
                <a:effectLst/>
                <a:latin typeface="source-serif-pro"/>
              </a:rPr>
              <a:t>Inject Start/Restart text</a:t>
            </a:r>
            <a:endParaRPr kumimoji="1" lang="en-US" altLang="zh-TW" sz="480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5/7/2023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52</a:t>
            </a:fld>
            <a:endParaRPr kumimoji="0" 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D0936716-FD03-817D-536C-23A30E9C2C7C}"/>
              </a:ext>
            </a:extLst>
          </p:cNvPr>
          <p:cNvSpPr txBox="1"/>
          <p:nvPr/>
        </p:nvSpPr>
        <p:spPr>
          <a:xfrm>
            <a:off x="609600" y="1524000"/>
            <a:ext cx="82296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Start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：在提問後面自動接上的字</a:t>
            </a:r>
            <a:endParaRPr lang="en-US" altLang="zh-TW" sz="3200" b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C59D54E-467D-5984-429A-A107659C43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433" y="2209800"/>
            <a:ext cx="4333875" cy="2695575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5AE139B7-7F50-0AC1-8436-775007D8F5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5392" y="2174838"/>
            <a:ext cx="1971675" cy="93345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DFF39999-A25E-83F2-5554-4690CF48AA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15392" y="3429000"/>
            <a:ext cx="2609850" cy="149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896246"/>
      </p:ext>
    </p:extLst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D973DEEE-5C02-B34A-ACC3-765173EEEC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133600"/>
            <a:ext cx="5619750" cy="259080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E265C48C-6016-AF48-7B8D-41ACFC53CF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4650" y="2438400"/>
            <a:ext cx="1809750" cy="1685925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DF9FE72C-AE52-5418-E08B-B45AEB73D5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01052"/>
            <a:ext cx="9144000" cy="6055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399384"/>
      </p:ext>
    </p:extLst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1676400" y="228600"/>
            <a:ext cx="63246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lang="zh-TW" altLang="en-US" sz="4800" i="0" dirty="0">
                <a:solidFill>
                  <a:srgbClr val="00B0F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顯示產生文字的機率</a:t>
            </a:r>
            <a:endParaRPr kumimoji="1" lang="en-US" altLang="zh-TW" sz="480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5/7/2023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54</a:t>
            </a:fld>
            <a:endParaRPr kumimoji="0" 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AE2F13E3-AC30-1E52-CF32-4478F1342B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1981200"/>
            <a:ext cx="6592186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742419"/>
      </p:ext>
    </p:extLst>
  </p:cSld>
  <p:clrMapOvr>
    <a:masterClrMapping/>
  </p:clrMapOvr>
  <p:transition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D1309083-9E84-A40F-D3DB-7532E8545A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92595"/>
            <a:ext cx="9144000" cy="4272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329786"/>
      </p:ext>
    </p:extLst>
  </p:cSld>
  <p:clrMapOvr>
    <a:masterClrMapping/>
  </p:clrMapOvr>
  <p:transition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B0D62EA6-D47E-0F81-51F7-D96E464660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2662" y="2162175"/>
            <a:ext cx="4638675" cy="253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744491"/>
      </p:ext>
    </p:extLst>
  </p:cSld>
  <p:clrMapOvr>
    <a:masterClrMapping/>
  </p:clrMapOvr>
  <p:transition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EC2C0C82-7352-2FCB-4218-2F118FC59F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9287" y="1785937"/>
            <a:ext cx="5305425" cy="3286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855014"/>
      </p:ext>
    </p:extLst>
  </p:cSld>
  <p:clrMapOvr>
    <a:masterClrMapping/>
  </p:clrMapOvr>
  <p:transition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2400DCFF-447C-BE46-AFF1-39B0948691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9275" y="1743075"/>
            <a:ext cx="5505450" cy="337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509143"/>
      </p:ext>
    </p:extLst>
  </p:cSld>
  <p:clrMapOvr>
    <a:masterClrMapping/>
  </p:clrMapOvr>
  <p:transition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F7D83A96-23EC-11DC-3B78-661D904D3A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3075" y="1690687"/>
            <a:ext cx="5657850" cy="3476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609762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2743200" y="228600"/>
            <a:ext cx="49530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提示語工程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5/7/2023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6</a:t>
            </a:fld>
            <a:endParaRPr kumimoji="0" 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D0936716-FD03-817D-536C-23A30E9C2C7C}"/>
              </a:ext>
            </a:extLst>
          </p:cNvPr>
          <p:cNvSpPr txBox="1"/>
          <p:nvPr/>
        </p:nvSpPr>
        <p:spPr>
          <a:xfrm>
            <a:off x="609600" y="1524000"/>
            <a:ext cx="8229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就是向</a:t>
            </a:r>
            <a:r>
              <a:rPr lang="en-US" altLang="zh-TW" sz="3200" b="0" i="0" dirty="0" err="1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ChatGPT</a:t>
            </a: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提問時的句子</a:t>
            </a:r>
            <a:endParaRPr lang="en-US" altLang="zh-TW" sz="3200" b="0" i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這個句子的問法，會影響輸出的品質</a:t>
            </a:r>
            <a:endParaRPr lang="en-US" altLang="zh-TW" sz="3200" b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如果應用到</a:t>
            </a:r>
            <a:r>
              <a:rPr lang="en-US" altLang="zh-TW" sz="32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OpenAI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API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上，就不只是和</a:t>
            </a:r>
            <a:r>
              <a:rPr lang="en-US" altLang="zh-TW" sz="32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ChatGPT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交流，直接和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GPT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模型交流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利用</a:t>
            </a:r>
            <a:r>
              <a:rPr lang="en-US" altLang="zh-TW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Instruct Learning</a:t>
            </a: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和</a:t>
            </a:r>
            <a:r>
              <a:rPr lang="en-US" altLang="zh-TW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In-Context Learning</a:t>
            </a: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的問句技巧</a:t>
            </a:r>
            <a:endParaRPr lang="en-US" altLang="zh-TW" sz="3200" b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由於</a:t>
            </a:r>
            <a:r>
              <a:rPr lang="en-US" altLang="zh-TW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GPT</a:t>
            </a: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是一個「下一個</a:t>
            </a:r>
            <a:r>
              <a:rPr lang="en-US" altLang="zh-TW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token</a:t>
            </a: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」的模型，因此提示語的不同，會直接影響下一個</a:t>
            </a:r>
            <a:r>
              <a:rPr lang="en-US" altLang="zh-TW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token</a:t>
            </a: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出現的異同</a:t>
            </a:r>
          </a:p>
        </p:txBody>
      </p:sp>
    </p:spTree>
    <p:extLst>
      <p:ext uri="{BB962C8B-B14F-4D97-AF65-F5344CB8AC3E}">
        <p14:creationId xmlns:p14="http://schemas.microsoft.com/office/powerpoint/2010/main" val="3003250119"/>
      </p:ext>
    </p:extLst>
  </p:cSld>
  <p:clrMapOvr>
    <a:masterClrMapping/>
  </p:clrMapOvr>
  <p:transition>
    <p:fade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772D49AA-1B50-8BCB-4CF0-C6D912574D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125" y="1571625"/>
            <a:ext cx="7143750" cy="371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740344"/>
      </p:ext>
    </p:extLst>
  </p:cSld>
  <p:clrMapOvr>
    <a:masterClrMapping/>
  </p:clrMapOvr>
  <p:transition>
    <p:fad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sz="quarter" idx="11"/>
          </p:nvPr>
        </p:nvSpPr>
        <p:spPr>
          <a:xfrm>
            <a:off x="2514600" y="2971800"/>
            <a:ext cx="6172200" cy="990600"/>
          </a:xfrm>
        </p:spPr>
        <p:txBody>
          <a:bodyPr/>
          <a:lstStyle/>
          <a:p>
            <a:r>
              <a:rPr kumimoji="1" lang="en-US" altLang="zh-TW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Prompt</a:t>
            </a:r>
            <a:r>
              <a:rPr kumimoji="1" lang="zh-TW" alt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原則</a:t>
            </a:r>
            <a:endParaRPr kumimoji="1" lang="en-US" altLang="zh-TW" sz="4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01ACAA0C-883C-C966-1259-350A7E7B3BAD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11078AA6-C1A5-45A0-9956-BB8DA3AA2FCD}" type="datetime1">
              <a:rPr kumimoji="0" lang="en-US" altLang="zh-TW" sz="1200" smtClean="0">
                <a:solidFill>
                  <a:schemeClr val="tx2"/>
                </a:solidFill>
              </a:rPr>
              <a:t>5/7/2023</a:t>
            </a:fld>
            <a:endParaRPr kumimoji="0" 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59AC5A1-68ED-EBAF-3E35-202A7D82E38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61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376391056"/>
      </p:ext>
    </p:extLst>
  </p:cSld>
  <p:clrMapOvr>
    <a:masterClrMapping/>
  </p:clrMapOvr>
  <p:transition>
    <p:fad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2505075" y="225520"/>
            <a:ext cx="5029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lang="zh-TW" altLang="en-US" sz="4800" i="0" dirty="0">
                <a:solidFill>
                  <a:srgbClr val="00B0F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使用最新的模型</a:t>
            </a:r>
            <a:endParaRPr kumimoji="1" lang="en-US" altLang="zh-TW" sz="480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5/7/2023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62</a:t>
            </a:fld>
            <a:endParaRPr kumimoji="0" 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4657800-5C0A-4D55-2544-44DEAE4807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6875" y="1905000"/>
            <a:ext cx="5867400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336650"/>
      </p:ext>
    </p:extLst>
  </p:cSld>
  <p:clrMapOvr>
    <a:masterClrMapping/>
  </p:clrMapOvr>
  <p:transition>
    <p:fad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2505075" y="225520"/>
            <a:ext cx="5029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lang="zh-TW" altLang="en-US" sz="4800" i="0" dirty="0">
                <a:solidFill>
                  <a:srgbClr val="00B0F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使用分隔符號</a:t>
            </a:r>
            <a:endParaRPr kumimoji="1" lang="en-US" altLang="zh-TW" sz="480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5/7/2023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63</a:t>
            </a:fld>
            <a:endParaRPr kumimoji="0" 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E4F3BAC0-52AA-39E2-C043-1CD5FF30CB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99" y="1485900"/>
            <a:ext cx="8376397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313163"/>
      </p:ext>
    </p:extLst>
  </p:cSld>
  <p:clrMapOvr>
    <a:masterClrMapping/>
  </p:clrMapOvr>
  <p:transition>
    <p:fad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2505075" y="225520"/>
            <a:ext cx="5029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lang="zh-TW" altLang="en-US" sz="4800" i="0" dirty="0">
                <a:solidFill>
                  <a:srgbClr val="00B0F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使用精確長文字</a:t>
            </a:r>
            <a:endParaRPr kumimoji="1" lang="en-US" altLang="zh-TW" sz="480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5/7/2023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64</a:t>
            </a:fld>
            <a:endParaRPr kumimoji="0" lang="en-US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0F200C79-B46A-B270-6407-B13CCA627F5A}"/>
              </a:ext>
            </a:extLst>
          </p:cNvPr>
          <p:cNvSpPr txBox="1"/>
          <p:nvPr/>
        </p:nvSpPr>
        <p:spPr>
          <a:xfrm>
            <a:off x="609600" y="1524000"/>
            <a:ext cx="82296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介紹一下明新科大</a:t>
            </a:r>
            <a:endParaRPr lang="en-US" altLang="zh-TW" sz="3200" b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917BC115-E1DD-0C2E-556B-B51694BDC8B5}"/>
              </a:ext>
            </a:extLst>
          </p:cNvPr>
          <p:cNvSpPr txBox="1"/>
          <p:nvPr/>
        </p:nvSpPr>
        <p:spPr>
          <a:xfrm>
            <a:off x="609600" y="2527856"/>
            <a:ext cx="8229600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用</a:t>
            </a:r>
            <a:r>
              <a:rPr lang="en-US" altLang="zh-TW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500</a:t>
            </a: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字繁體中文介紹明新科技大學，這是一個在台灣新竹縣新豐鄉的大學，避免冗長的文字，用列點式介紹，不要使用官方文字：</a:t>
            </a:r>
            <a:endParaRPr lang="en-US" altLang="zh-TW" sz="3200" b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366304585"/>
      </p:ext>
    </p:extLst>
  </p:cSld>
  <p:clrMapOvr>
    <a:masterClrMapping/>
  </p:clrMapOvr>
  <p:transition>
    <p:fade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2505075" y="225520"/>
            <a:ext cx="5029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lang="zh-TW" altLang="en-US" sz="4800" i="0" dirty="0">
                <a:solidFill>
                  <a:srgbClr val="00B0F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使用範例格式</a:t>
            </a:r>
            <a:endParaRPr kumimoji="1" lang="en-US" altLang="zh-TW" sz="480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5/7/2023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65</a:t>
            </a:fld>
            <a:endParaRPr kumimoji="0" lang="en-US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0F200C79-B46A-B270-6407-B13CCA627F5A}"/>
              </a:ext>
            </a:extLst>
          </p:cNvPr>
          <p:cNvSpPr txBox="1"/>
          <p:nvPr/>
        </p:nvSpPr>
        <p:spPr>
          <a:xfrm>
            <a:off x="609600" y="1524000"/>
            <a:ext cx="82296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提取下面文字中的命名實體類型：公司名稱、人名、特定抬頭及主題</a:t>
            </a:r>
            <a:endParaRPr lang="en-US" altLang="zh-TW" sz="3200" b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917BC115-E1DD-0C2E-556B-B51694BDC8B5}"/>
              </a:ext>
            </a:extLst>
          </p:cNvPr>
          <p:cNvSpPr txBox="1"/>
          <p:nvPr/>
        </p:nvSpPr>
        <p:spPr>
          <a:xfrm>
            <a:off x="609600" y="2527856"/>
            <a:ext cx="8229600" cy="36625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TW" altLang="en-US" sz="20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提取下面文本中提到的重要實體。首先提取所有公司名稱，然後提取所有人員姓名，然後提取適合內容的特定主題，最後提取一般總體主題所需</a:t>
            </a:r>
          </a:p>
          <a:p>
            <a:pPr algn="l"/>
            <a:endParaRPr lang="zh-TW" altLang="en-US" sz="2000" b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l"/>
            <a:r>
              <a:rPr lang="zh-TW" altLang="en-US" sz="20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格式：</a:t>
            </a:r>
          </a:p>
          <a:p>
            <a:pPr algn="l"/>
            <a:r>
              <a:rPr lang="zh-TW" altLang="en-US" sz="20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公司名稱：</a:t>
            </a:r>
            <a:r>
              <a:rPr lang="en-US" altLang="zh-TW" sz="20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&lt;</a:t>
            </a:r>
            <a:r>
              <a:rPr lang="en-US" altLang="zh-TW" sz="2000" b="0" dirty="0" err="1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comma_separated_list_of_company_names</a:t>
            </a:r>
            <a:r>
              <a:rPr lang="en-US" altLang="zh-TW" sz="20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</a:p>
          <a:p>
            <a:pPr algn="l"/>
            <a:r>
              <a:rPr lang="zh-TW" altLang="en-US" sz="20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人員名稱：</a:t>
            </a:r>
            <a:r>
              <a:rPr lang="en-US" altLang="zh-TW" sz="20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-||-</a:t>
            </a:r>
          </a:p>
          <a:p>
            <a:pPr algn="l"/>
            <a:r>
              <a:rPr lang="zh-TW" altLang="en-US" sz="20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特定主題：</a:t>
            </a:r>
            <a:r>
              <a:rPr lang="en-US" altLang="zh-TW" sz="20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-||-</a:t>
            </a:r>
          </a:p>
          <a:p>
            <a:pPr algn="l"/>
            <a:r>
              <a:rPr lang="zh-TW" altLang="en-US" sz="20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一般主題：</a:t>
            </a:r>
            <a:r>
              <a:rPr lang="en-US" altLang="zh-TW" sz="20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-||-</a:t>
            </a:r>
          </a:p>
          <a:p>
            <a:pPr algn="l"/>
            <a:endParaRPr lang="en-US" altLang="zh-TW" sz="2000" b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l"/>
            <a:r>
              <a:rPr lang="zh-TW" altLang="en-US" sz="20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文本：</a:t>
            </a:r>
            <a:r>
              <a:rPr lang="en-US" altLang="zh-TW" sz="20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{text</a:t>
            </a:r>
            <a:r>
              <a:rPr lang="en-US" altLang="zh-TW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390674953"/>
      </p:ext>
    </p:extLst>
  </p:cSld>
  <p:clrMapOvr>
    <a:masterClrMapping/>
  </p:clrMapOvr>
  <p:transition>
    <p:fade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2505075" y="225520"/>
            <a:ext cx="5029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lang="zh-TW" altLang="en-US" sz="4800" i="0" dirty="0">
                <a:solidFill>
                  <a:srgbClr val="00B0F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避免太多形容詞</a:t>
            </a:r>
            <a:endParaRPr kumimoji="1" lang="en-US" altLang="zh-TW" sz="480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5/7/2023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66</a:t>
            </a:fld>
            <a:endParaRPr kumimoji="0" lang="en-US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0F200C79-B46A-B270-6407-B13CCA627F5A}"/>
              </a:ext>
            </a:extLst>
          </p:cNvPr>
          <p:cNvSpPr txBox="1"/>
          <p:nvPr/>
        </p:nvSpPr>
        <p:spPr>
          <a:xfrm>
            <a:off x="609600" y="1524000"/>
            <a:ext cx="82296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用簡短幾句話描述這個產品，不要太多字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altLang="zh-TW" sz="2400" b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TW" altLang="en-US" sz="24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用</a:t>
            </a:r>
            <a:r>
              <a:rPr lang="en-US" altLang="zh-TW" sz="24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3-5</a:t>
            </a:r>
            <a:r>
              <a:rPr lang="zh-TW" altLang="en-US" sz="24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個句子的段落描述下列文字提到的產品</a:t>
            </a:r>
            <a:endParaRPr lang="en-US" altLang="zh-TW" sz="2400" b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08759065"/>
      </p:ext>
    </p:extLst>
  </p:cSld>
  <p:clrMapOvr>
    <a:masterClrMapping/>
  </p:clrMapOvr>
  <p:transition>
    <p:fade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1676400" y="225520"/>
            <a:ext cx="5857875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lang="zh-TW" altLang="en-US" sz="4800" i="0" dirty="0">
                <a:solidFill>
                  <a:srgbClr val="00B0F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避免「不要做什麼」</a:t>
            </a:r>
            <a:endParaRPr kumimoji="1" lang="en-US" altLang="zh-TW" sz="480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5/7/2023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67</a:t>
            </a:fld>
            <a:endParaRPr kumimoji="0" lang="en-US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0F200C79-B46A-B270-6407-B13CCA627F5A}"/>
              </a:ext>
            </a:extLst>
          </p:cNvPr>
          <p:cNvSpPr txBox="1"/>
          <p:nvPr/>
        </p:nvSpPr>
        <p:spPr>
          <a:xfrm>
            <a:off x="606543" y="4114800"/>
            <a:ext cx="82296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The following is a conversation between an Agent and a Customer. The agent will attempt to diagnose the problem and suggest a solution, whilst refraining from asking any questions related to PII. Instead of asking for PII, such as username or password, refer the user to the help article www.samplewebsite.com/help/faq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Customer: I can't log in to my account.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Agent:</a:t>
            </a:r>
            <a:endParaRPr lang="en-US" altLang="zh-TW" b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5F8E237B-7AC1-7F0B-6209-3F257221DB36}"/>
              </a:ext>
            </a:extLst>
          </p:cNvPr>
          <p:cNvSpPr txBox="1"/>
          <p:nvPr/>
        </p:nvSpPr>
        <p:spPr>
          <a:xfrm>
            <a:off x="642937" y="1447800"/>
            <a:ext cx="82296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The following is a conversation between an Agent and a Customer. DO NOT ASK USERNAME OR PASSWORD. DO NOT REPEAT.</a:t>
            </a:r>
          </a:p>
          <a:p>
            <a:pPr algn="l"/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l"/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Customer: I can't log in to my account.</a:t>
            </a:r>
          </a:p>
          <a:p>
            <a:pPr algn="l"/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Agent:</a:t>
            </a:r>
            <a:endParaRPr lang="en-US" altLang="zh-TW" sz="2400" b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199586280"/>
      </p:ext>
    </p:extLst>
  </p:cSld>
  <p:clrMapOvr>
    <a:masterClrMapping/>
  </p:clrMapOvr>
  <p:transition>
    <p:fade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1676400" y="225520"/>
            <a:ext cx="5857875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zh-TW" altLang="en-US" sz="480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給模型一個小提示</a:t>
            </a:r>
            <a:endParaRPr kumimoji="1" lang="en-US" altLang="zh-TW" sz="480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5/7/2023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68</a:t>
            </a:fld>
            <a:endParaRPr kumimoji="0" lang="en-US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0F200C79-B46A-B270-6407-B13CCA627F5A}"/>
              </a:ext>
            </a:extLst>
          </p:cNvPr>
          <p:cNvSpPr txBox="1"/>
          <p:nvPr/>
        </p:nvSpPr>
        <p:spPr>
          <a:xfrm>
            <a:off x="609600" y="3240376"/>
            <a:ext cx="822960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# Write a simple python function that</a:t>
            </a:r>
          </a:p>
          <a:p>
            <a:pPr algn="l"/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# 1. Ask me for a number in mile</a:t>
            </a:r>
          </a:p>
          <a:p>
            <a:pPr algn="l"/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# 2. It converts miles to kilometers</a:t>
            </a:r>
          </a:p>
          <a:p>
            <a:pPr algn="l"/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</a:p>
          <a:p>
            <a:pPr algn="l"/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import</a:t>
            </a:r>
            <a:endParaRPr lang="en-US" altLang="zh-TW" sz="2400" b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5F8E237B-7AC1-7F0B-6209-3F257221DB36}"/>
              </a:ext>
            </a:extLst>
          </p:cNvPr>
          <p:cNvSpPr txBox="1"/>
          <p:nvPr/>
        </p:nvSpPr>
        <p:spPr>
          <a:xfrm>
            <a:off x="642937" y="1447800"/>
            <a:ext cx="82296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# Write a simple python function that</a:t>
            </a:r>
          </a:p>
          <a:p>
            <a:pPr algn="l"/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# 1. Ask me for a number in mile</a:t>
            </a:r>
          </a:p>
          <a:p>
            <a:pPr algn="l"/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# 2. It converts miles to kilometers</a:t>
            </a:r>
            <a:endParaRPr lang="en-US" altLang="zh-TW" sz="2400" b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89903451"/>
      </p:ext>
    </p:extLst>
  </p:cSld>
  <p:clrMapOvr>
    <a:masterClrMapping/>
  </p:clrMapOvr>
  <p:transition>
    <p:fade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sz="quarter" idx="11"/>
          </p:nvPr>
        </p:nvSpPr>
        <p:spPr>
          <a:xfrm>
            <a:off x="1981200" y="3048000"/>
            <a:ext cx="6172200" cy="990600"/>
          </a:xfrm>
        </p:spPr>
        <p:txBody>
          <a:bodyPr/>
          <a:lstStyle/>
          <a:p>
            <a:r>
              <a:rPr kumimoji="1" lang="en-US" altLang="zh-TW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Prompt</a:t>
            </a:r>
            <a:r>
              <a:rPr kumimoji="1" lang="zh-TW" alt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完整格式</a:t>
            </a:r>
            <a:endParaRPr kumimoji="1" lang="en-US" altLang="zh-TW" sz="4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01ACAA0C-883C-C966-1259-350A7E7B3BAD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11078AA6-C1A5-45A0-9956-BB8DA3AA2FCD}" type="datetime1">
              <a:rPr kumimoji="0" lang="en-US" altLang="zh-TW" sz="1200" smtClean="0">
                <a:solidFill>
                  <a:schemeClr val="tx2"/>
                </a:solidFill>
              </a:rPr>
              <a:t>5/7/2023</a:t>
            </a:fld>
            <a:endParaRPr kumimoji="0" 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59AC5A1-68ED-EBAF-3E35-202A7D82E38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69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542420822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2743200" y="228600"/>
            <a:ext cx="49530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提示語工程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5/7/2023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7</a:t>
            </a:fld>
            <a:endParaRPr kumimoji="0" 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D0936716-FD03-817D-536C-23A30E9C2C7C}"/>
              </a:ext>
            </a:extLst>
          </p:cNvPr>
          <p:cNvSpPr txBox="1"/>
          <p:nvPr/>
        </p:nvSpPr>
        <p:spPr>
          <a:xfrm>
            <a:off x="609600" y="1524000"/>
            <a:ext cx="822960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就是一個</a:t>
            </a:r>
            <a:r>
              <a:rPr lang="en-US" altLang="zh-TW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Auto Complete</a:t>
            </a: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模型</a:t>
            </a:r>
            <a:endParaRPr lang="en-US" altLang="zh-TW" sz="3200" b="0" i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一切的來源就是</a:t>
            </a:r>
            <a:r>
              <a:rPr lang="en-US" altLang="zh-TW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Completion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就是將一個通用模型，利用提示語的方式來完成單一下游任務的方法</a:t>
            </a:r>
            <a:endParaRPr lang="en-US" altLang="zh-TW" sz="3200" b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使用者不需要再微調下游任務</a:t>
            </a:r>
            <a:endParaRPr lang="en-US" altLang="zh-TW" sz="3200" b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可以用在各種已知下游任務，如</a:t>
            </a:r>
            <a:r>
              <a:rPr lang="en-US" altLang="zh-TW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Q&amp;A</a:t>
            </a: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、情感分析、分析、語義標注、指代任務、聊天機器人等</a:t>
            </a:r>
            <a:endParaRPr lang="en-US" altLang="zh-TW" sz="3200" b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zh-TW" sz="32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ChatGPT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只是一個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GPT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Chat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應用，本身功能不強大</a:t>
            </a:r>
            <a:endParaRPr lang="zh-TW" altLang="en-US" sz="3200" b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105870102"/>
      </p:ext>
    </p:extLst>
  </p:cSld>
  <p:clrMapOvr>
    <a:masterClrMapping/>
  </p:clrMapOvr>
  <p:transition>
    <p:fade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75B63CB5-ECCD-0E9D-9D2F-0323C94BD9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9712" y="61912"/>
            <a:ext cx="6124575" cy="6734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450677"/>
      </p:ext>
    </p:extLst>
  </p:cSld>
  <p:clrMapOvr>
    <a:masterClrMapping/>
  </p:clrMapOvr>
  <p:transition>
    <p:fade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5F4875F3-760C-F06D-30CF-1761E1661C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6733"/>
            <a:ext cx="9144000" cy="482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699702"/>
      </p:ext>
    </p:extLst>
  </p:cSld>
  <p:clrMapOvr>
    <a:masterClrMapping/>
  </p:clrMapOvr>
  <p:transition>
    <p:fade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A2114F8D-BB67-38FA-1262-E10116815D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68323"/>
            <a:ext cx="9144000" cy="2121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114146"/>
      </p:ext>
    </p:extLst>
  </p:cSld>
  <p:clrMapOvr>
    <a:masterClrMapping/>
  </p:clrMapOvr>
  <p:transition>
    <p:fade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32D36EBB-D311-0E25-16EB-3FAB82784F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037" y="419100"/>
            <a:ext cx="7781925" cy="601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135787"/>
      </p:ext>
    </p:extLst>
  </p:cSld>
  <p:clrMapOvr>
    <a:masterClrMapping/>
  </p:clrMapOvr>
  <p:transition>
    <p:fade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80F30E59-5EFB-3B0F-CED1-0F2BAF3240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55832"/>
            <a:ext cx="9144000" cy="4546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06301"/>
      </p:ext>
    </p:extLst>
  </p:cSld>
  <p:clrMapOvr>
    <a:masterClrMapping/>
  </p:clrMapOvr>
  <p:transition>
    <p:fade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456B610F-3580-8DE2-4349-22547784A6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2133"/>
            <a:ext cx="9144000" cy="4313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804438"/>
      </p:ext>
    </p:extLst>
  </p:cSld>
  <p:clrMapOvr>
    <a:masterClrMapping/>
  </p:clrMapOvr>
  <p:transition>
    <p:fade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FDDFD797-5298-FFDE-E5C1-357950A315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49788"/>
            <a:ext cx="9144000" cy="4358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790972"/>
      </p:ext>
    </p:extLst>
  </p:cSld>
  <p:clrMapOvr>
    <a:masterClrMapping/>
  </p:clrMapOvr>
  <p:transition>
    <p:fade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6EFD1BB6-CFA4-18AE-5FD6-621B56E759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3447"/>
            <a:ext cx="9144000" cy="4391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15761"/>
      </p:ext>
    </p:extLst>
  </p:cSld>
  <p:clrMapOvr>
    <a:masterClrMapping/>
  </p:clrMapOvr>
  <p:transition>
    <p:fade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2943EC8D-5C8F-CD33-9C5F-0BB7875A4F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9564"/>
            <a:ext cx="9144000" cy="4418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421602"/>
      </p:ext>
    </p:extLst>
  </p:cSld>
  <p:clrMapOvr>
    <a:masterClrMapping/>
  </p:clrMapOvr>
  <p:transition>
    <p:fade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77880DE0-43F4-9188-AF45-1A2323F567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39388"/>
            <a:ext cx="9144000" cy="4579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817935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2743200" y="228600"/>
            <a:ext cx="49530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提示語工程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5/7/2023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8</a:t>
            </a:fld>
            <a:endParaRPr kumimoji="0" 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D0936716-FD03-817D-536C-23A30E9C2C7C}"/>
              </a:ext>
            </a:extLst>
          </p:cNvPr>
          <p:cNvSpPr txBox="1"/>
          <p:nvPr/>
        </p:nvSpPr>
        <p:spPr>
          <a:xfrm>
            <a:off x="609600" y="1524000"/>
            <a:ext cx="822960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zh-TW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Prompt</a:t>
            </a: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的輸入和輸入字數有限制，</a:t>
            </a:r>
            <a:r>
              <a:rPr lang="en-US" altLang="zh-TW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GPT3</a:t>
            </a: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是</a:t>
            </a:r>
            <a:r>
              <a:rPr lang="en-US" altLang="zh-TW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4000</a:t>
            </a: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個</a:t>
            </a:r>
            <a:r>
              <a:rPr lang="en-US" altLang="zh-TW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token</a:t>
            </a: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r>
              <a:rPr lang="en-US" altLang="zh-TW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GPT4</a:t>
            </a: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是</a:t>
            </a:r>
            <a:r>
              <a:rPr lang="en-US" altLang="zh-TW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8000</a:t>
            </a: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個</a:t>
            </a:r>
            <a:endParaRPr lang="en-US" altLang="zh-TW" sz="3200" b="0" i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有不同的參數可以設定</a:t>
            </a:r>
            <a:endParaRPr lang="en-US" altLang="zh-TW" sz="3200" b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好的</a:t>
            </a:r>
            <a:r>
              <a:rPr lang="en-US" altLang="zh-TW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Prompt</a:t>
            </a: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有固定的結果</a:t>
            </a:r>
            <a:endParaRPr lang="en-US" altLang="zh-TW" sz="3200" b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目前提示語工程師在矽谷的年薪是</a:t>
            </a:r>
            <a:r>
              <a:rPr lang="en-US" altLang="zh-TW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28</a:t>
            </a: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萬美金到</a:t>
            </a:r>
            <a:r>
              <a:rPr lang="en-US" altLang="zh-TW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35</a:t>
            </a: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萬美金之間</a:t>
            </a:r>
          </a:p>
        </p:txBody>
      </p:sp>
    </p:spTree>
    <p:extLst>
      <p:ext uri="{BB962C8B-B14F-4D97-AF65-F5344CB8AC3E}">
        <p14:creationId xmlns:p14="http://schemas.microsoft.com/office/powerpoint/2010/main" val="2908050546"/>
      </p:ext>
    </p:extLst>
  </p:cSld>
  <p:clrMapOvr>
    <a:masterClrMapping/>
  </p:clrMapOvr>
  <p:transition>
    <p:fade/>
  </p:transition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sz="quarter" idx="11"/>
          </p:nvPr>
        </p:nvSpPr>
        <p:spPr>
          <a:xfrm>
            <a:off x="1981200" y="3048000"/>
            <a:ext cx="6172200" cy="990600"/>
          </a:xfrm>
        </p:spPr>
        <p:txBody>
          <a:bodyPr/>
          <a:lstStyle/>
          <a:p>
            <a:r>
              <a:rPr kumimoji="1" lang="zh-TW" alt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進階</a:t>
            </a:r>
            <a:r>
              <a:rPr kumimoji="1" lang="en-US" altLang="zh-TW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Prompt</a:t>
            </a:r>
            <a:r>
              <a:rPr kumimoji="1" lang="zh-TW" alt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工程</a:t>
            </a:r>
            <a:endParaRPr kumimoji="1" lang="en-US" altLang="zh-TW" sz="4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01ACAA0C-883C-C966-1259-350A7E7B3BAD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11078AA6-C1A5-45A0-9956-BB8DA3AA2FCD}" type="datetime1">
              <a:rPr kumimoji="0" lang="en-US" altLang="zh-TW" sz="1200" smtClean="0">
                <a:solidFill>
                  <a:schemeClr val="tx2"/>
                </a:solidFill>
              </a:rPr>
              <a:t>5/7/2023</a:t>
            </a:fld>
            <a:endParaRPr kumimoji="0" 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59AC5A1-68ED-EBAF-3E35-202A7D82E38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80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431083204"/>
      </p:ext>
    </p:extLst>
  </p:cSld>
  <p:clrMapOvr>
    <a:masterClrMapping/>
  </p:clrMapOvr>
  <p:transition>
    <p:fade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2133600" y="161077"/>
            <a:ext cx="5857875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zh-TW" altLang="en-US" sz="480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進階</a:t>
            </a:r>
            <a:r>
              <a:rPr kumimoji="1" lang="en-US" altLang="zh-TW" sz="480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prompt</a:t>
            </a:r>
            <a:r>
              <a:rPr kumimoji="1" lang="zh-TW" altLang="en-US" sz="480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工程</a:t>
            </a:r>
            <a:endParaRPr kumimoji="1" lang="en-US" altLang="zh-TW" sz="480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5/7/2023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81</a:t>
            </a:fld>
            <a:endParaRPr kumimoji="0" lang="en-US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5F8E237B-7AC1-7F0B-6209-3F257221DB36}"/>
              </a:ext>
            </a:extLst>
          </p:cNvPr>
          <p:cNvSpPr txBox="1"/>
          <p:nvPr/>
        </p:nvSpPr>
        <p:spPr>
          <a:xfrm>
            <a:off x="642937" y="1447800"/>
            <a:ext cx="8229600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Zero-shot Prompting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Few-shot Prompting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Chain-of-Thought Prompting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Self-Consistency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Generate Knowledge Prompting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Automatic Prompt Engineer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Active-Prompt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Directional Stimulus Prompting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zh-TW" sz="28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ReAct</a:t>
            </a:r>
            <a:endParaRPr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Multimodal </a:t>
            </a:r>
            <a:r>
              <a:rPr lang="en-US" altLang="zh-TW" sz="28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CoT</a:t>
            </a:r>
            <a:endParaRPr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Graph Prompting</a:t>
            </a:r>
            <a:endParaRPr lang="en-US" altLang="zh-TW" sz="2800" b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217310863"/>
      </p:ext>
    </p:extLst>
  </p:cSld>
  <p:clrMapOvr>
    <a:masterClrMapping/>
  </p:clrMapOvr>
  <p:transition>
    <p:fade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2133600" y="161077"/>
            <a:ext cx="5857875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zh-TW" altLang="en-US" sz="480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再探</a:t>
            </a:r>
            <a:r>
              <a:rPr kumimoji="1" lang="en-US" altLang="zh-TW" sz="480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zero-shot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5/7/2023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82</a:t>
            </a:fld>
            <a:endParaRPr kumimoji="0" lang="en-US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5F8E237B-7AC1-7F0B-6209-3F257221DB36}"/>
              </a:ext>
            </a:extLst>
          </p:cNvPr>
          <p:cNvSpPr txBox="1"/>
          <p:nvPr/>
        </p:nvSpPr>
        <p:spPr>
          <a:xfrm>
            <a:off x="642937" y="1447800"/>
            <a:ext cx="8229600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zh-TW" sz="32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ChatGPT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使用了人類老師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RLHF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（來自人類反饋的強化學習）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模型被調整以更好地適應人類偏好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語言模型已經大概知道人類世界知識，並且由人類老師幫忙教導</a:t>
            </a:r>
            <a:endParaRPr lang="en-US" altLang="zh-TW" sz="3200" b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如果真的無樣本，可利用上一小節的</a:t>
            </a:r>
            <a:r>
              <a:rPr lang="en-US" altLang="zh-TW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5</a:t>
            </a: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大元素來給模型完整的提示</a:t>
            </a:r>
            <a:endParaRPr lang="en-US" altLang="zh-TW" sz="3200" b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923334288"/>
      </p:ext>
    </p:extLst>
  </p:cSld>
  <p:clrMapOvr>
    <a:masterClrMapping/>
  </p:clrMapOvr>
  <p:transition>
    <p:fade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2133600" y="161077"/>
            <a:ext cx="5857875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en-US" altLang="zh-TW" sz="480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Few shot</a:t>
            </a:r>
            <a:r>
              <a:rPr kumimoji="1" lang="zh-TW" altLang="en-US" sz="480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提示</a:t>
            </a:r>
            <a:endParaRPr kumimoji="1" lang="en-US" altLang="zh-TW" sz="480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5/7/2023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83</a:t>
            </a:fld>
            <a:endParaRPr kumimoji="0" lang="en-US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5F8E237B-7AC1-7F0B-6209-3F257221DB36}"/>
              </a:ext>
            </a:extLst>
          </p:cNvPr>
          <p:cNvSpPr txBox="1"/>
          <p:nvPr/>
        </p:nvSpPr>
        <p:spPr>
          <a:xfrm>
            <a:off x="533400" y="1447800"/>
            <a:ext cx="8229600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Zero-shot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時，偏重於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instruction learning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如果有樣本時，偏向</a:t>
            </a:r>
            <a:r>
              <a:rPr lang="en-US" altLang="zh-TW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in-context learning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不只是從內容中學習，會從我們的「模式」中學習</a:t>
            </a:r>
            <a:endParaRPr lang="en-US" altLang="zh-TW" sz="3200" b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就算是錯誤答案也會給出「正確」的方向</a:t>
            </a:r>
            <a:endParaRPr lang="en-US" altLang="zh-TW" sz="3200" b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下面是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one-shot</a:t>
            </a:r>
            <a:endParaRPr lang="en-US" altLang="zh-TW" sz="3200" b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altLang="zh-TW" sz="3200" b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280745727"/>
      </p:ext>
    </p:extLst>
  </p:cSld>
  <p:clrMapOvr>
    <a:masterClrMapping/>
  </p:clrMapOvr>
  <p:transition>
    <p:fade/>
  </p:transition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34A2EC50-2980-4548-175D-45C316415F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066800"/>
            <a:ext cx="6096000" cy="3655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40789"/>
      </p:ext>
    </p:extLst>
  </p:cSld>
  <p:clrMapOvr>
    <a:masterClrMapping/>
  </p:clrMapOvr>
  <p:transition>
    <p:fade/>
  </p:transition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4210F22B-4F1F-3098-B6CF-FBFA604363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68061"/>
            <a:ext cx="9144000" cy="3321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207541"/>
      </p:ext>
    </p:extLst>
  </p:cSld>
  <p:clrMapOvr>
    <a:masterClrMapping/>
  </p:clrMapOvr>
  <p:transition>
    <p:fade/>
  </p:transition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2133600" y="161077"/>
            <a:ext cx="5857875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en-US" altLang="zh-TW" sz="480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Few shot</a:t>
            </a:r>
            <a:r>
              <a:rPr kumimoji="1" lang="zh-TW" altLang="en-US" sz="480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提示</a:t>
            </a:r>
            <a:endParaRPr kumimoji="1" lang="en-US" altLang="zh-TW" sz="480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5/7/2023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86</a:t>
            </a:fld>
            <a:endParaRPr kumimoji="0" lang="en-US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5F8E237B-7AC1-7F0B-6209-3F257221DB36}"/>
              </a:ext>
            </a:extLst>
          </p:cNvPr>
          <p:cNvSpPr txBox="1"/>
          <p:nvPr/>
        </p:nvSpPr>
        <p:spPr>
          <a:xfrm>
            <a:off x="533400" y="1447800"/>
            <a:ext cx="82296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如果一直出錯，要多給幾個</a:t>
            </a:r>
            <a:r>
              <a:rPr lang="en-US" altLang="zh-TW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shot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237AEB1F-AC8B-4D5A-BDFC-C657942E60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2590800"/>
            <a:ext cx="6829425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630753"/>
      </p:ext>
    </p:extLst>
  </p:cSld>
  <p:clrMapOvr>
    <a:masterClrMapping/>
  </p:clrMapOvr>
  <p:transition>
    <p:fade/>
  </p:transition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2133600" y="161077"/>
            <a:ext cx="5857875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en-US" altLang="zh-TW" sz="480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Few shot</a:t>
            </a:r>
            <a:r>
              <a:rPr kumimoji="1" lang="zh-TW" altLang="en-US" sz="480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提示</a:t>
            </a:r>
            <a:endParaRPr kumimoji="1" lang="en-US" altLang="zh-TW" sz="480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5/7/2023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87</a:t>
            </a:fld>
            <a:endParaRPr kumimoji="0" lang="en-US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5F8E237B-7AC1-7F0B-6209-3F257221DB36}"/>
              </a:ext>
            </a:extLst>
          </p:cNvPr>
          <p:cNvSpPr txBox="1"/>
          <p:nvPr/>
        </p:nvSpPr>
        <p:spPr>
          <a:xfrm>
            <a:off x="533400" y="1447800"/>
            <a:ext cx="82296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如果一直出錯，要多給幾個</a:t>
            </a:r>
            <a:r>
              <a:rPr lang="en-US" altLang="zh-TW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shot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237AEB1F-AC8B-4D5A-BDFC-C657942E60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2590800"/>
            <a:ext cx="6829425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828835"/>
      </p:ext>
    </p:extLst>
  </p:cSld>
  <p:clrMapOvr>
    <a:masterClrMapping/>
  </p:clrMapOvr>
  <p:transition>
    <p:fade/>
  </p:transition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3B55502A-2CF4-8960-12A5-36E3A09FBD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6073"/>
            <a:ext cx="9144000" cy="4305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395552"/>
      </p:ext>
    </p:extLst>
  </p:cSld>
  <p:clrMapOvr>
    <a:masterClrMapping/>
  </p:clrMapOvr>
  <p:transition>
    <p:fade/>
  </p:transition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1872302" y="178088"/>
            <a:ext cx="5857875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en-US" altLang="zh-TW" sz="480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Chain of Thoughts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5/7/2023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89</a:t>
            </a:fld>
            <a:endParaRPr kumimoji="0" lang="en-US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5F8E237B-7AC1-7F0B-6209-3F257221DB36}"/>
              </a:ext>
            </a:extLst>
          </p:cNvPr>
          <p:cNvSpPr txBox="1"/>
          <p:nvPr/>
        </p:nvSpPr>
        <p:spPr>
          <a:xfrm>
            <a:off x="533400" y="1447800"/>
            <a:ext cx="8229600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將問題拆解成更小的問題和答案</a:t>
            </a:r>
            <a:endParaRPr lang="en-US" altLang="zh-TW" sz="3200" b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讓模型多花點步驟和邏輯去產生正確答案</a:t>
            </a:r>
            <a:endParaRPr lang="en-US" altLang="zh-TW" sz="3200" b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這些小的步驟和答案都必須正確</a:t>
            </a:r>
            <a:endParaRPr lang="en-US" altLang="zh-TW" sz="3200" b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altLang="zh-TW" sz="3200" b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049802218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0000">
              <a:schemeClr val="bg1">
                <a:lumMod val="75000"/>
                <a:lumOff val="25000"/>
              </a:schemeClr>
            </a:gs>
            <a:gs pos="100000">
              <a:srgbClr val="00000C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CB15C31D-F741-3854-21AC-FC7ECA9851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304800"/>
            <a:ext cx="6917149" cy="5482430"/>
          </a:xfrm>
          <a:prstGeom prst="rect">
            <a:avLst/>
          </a:prstGeom>
        </p:spPr>
      </p:pic>
      <p:pic>
        <p:nvPicPr>
          <p:cNvPr id="2" name="圖片 1">
            <a:extLst>
              <a:ext uri="{FF2B5EF4-FFF2-40B4-BE49-F238E27FC236}">
                <a16:creationId xmlns:a16="http://schemas.microsoft.com/office/drawing/2014/main" id="{908A26F2-5C62-EF36-3A7A-A74741345D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599" y="4958555"/>
            <a:ext cx="6000750" cy="1657350"/>
          </a:xfrm>
          <a:prstGeom prst="rect">
            <a:avLst/>
          </a:prstGeom>
          <a:effectLst>
            <a:softEdge rad="190500"/>
          </a:effectLst>
        </p:spPr>
      </p:pic>
    </p:spTree>
    <p:extLst>
      <p:ext uri="{BB962C8B-B14F-4D97-AF65-F5344CB8AC3E}">
        <p14:creationId xmlns:p14="http://schemas.microsoft.com/office/powerpoint/2010/main" val="983901513"/>
      </p:ext>
    </p:extLst>
  </p:cSld>
  <p:clrMapOvr>
    <a:masterClrMapping/>
  </p:clrMapOvr>
  <p:transition>
    <p:fade/>
  </p:transition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OT">
            <a:extLst>
              <a:ext uri="{FF2B5EF4-FFF2-40B4-BE49-F238E27FC236}">
                <a16:creationId xmlns:a16="http://schemas.microsoft.com/office/drawing/2014/main" id="{844F8DD3-DD28-858E-8EB7-BF291F48B0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" y="1176338"/>
            <a:ext cx="8953500" cy="450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4142066"/>
      </p:ext>
    </p:extLst>
  </p:cSld>
  <p:clrMapOvr>
    <a:masterClrMapping/>
  </p:clrMapOvr>
  <p:transition>
    <p:fade/>
  </p:transition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BA5F6536-919D-87F0-D761-E8B4FD7D31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1143000"/>
            <a:ext cx="67056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837600"/>
      </p:ext>
    </p:extLst>
  </p:cSld>
  <p:clrMapOvr>
    <a:masterClrMapping/>
  </p:clrMapOvr>
  <p:transition>
    <p:fade/>
  </p:transition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1872302" y="178088"/>
            <a:ext cx="5857875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en-US" altLang="zh-TW" sz="480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Chain of Thoughts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5/7/2023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92</a:t>
            </a:fld>
            <a:endParaRPr kumimoji="0" lang="en-US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5F8E237B-7AC1-7F0B-6209-3F257221DB36}"/>
              </a:ext>
            </a:extLst>
          </p:cNvPr>
          <p:cNvSpPr txBox="1"/>
          <p:nvPr/>
        </p:nvSpPr>
        <p:spPr>
          <a:xfrm>
            <a:off x="533400" y="1447800"/>
            <a:ext cx="82296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TW" sz="16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Prompt:</a:t>
            </a:r>
          </a:p>
          <a:p>
            <a:pPr algn="l"/>
            <a:endParaRPr lang="en-US" altLang="zh-TW" sz="1600" b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l"/>
            <a:r>
              <a:rPr lang="en-US" altLang="zh-TW" sz="16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The odd numbers in this group add up to an even number: 4, 8, 9, 15, 12, 2, 1.</a:t>
            </a:r>
          </a:p>
          <a:p>
            <a:pPr algn="l"/>
            <a:r>
              <a:rPr lang="en-US" altLang="zh-TW" sz="16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A: Adding all the odd numbers (9, 15, 1) gives 25. The answer is False.</a:t>
            </a:r>
          </a:p>
          <a:p>
            <a:pPr algn="l"/>
            <a:r>
              <a:rPr lang="en-US" altLang="zh-TW" sz="16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The odd numbers in this group add up to an even number: 17,  10, 19, 4, 8, 12, 24.</a:t>
            </a:r>
          </a:p>
          <a:p>
            <a:pPr algn="l"/>
            <a:r>
              <a:rPr lang="en-US" altLang="zh-TW" sz="16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A: Adding all the odd numbers (17, 19) gives 36. The answer is True.</a:t>
            </a:r>
          </a:p>
          <a:p>
            <a:pPr algn="l"/>
            <a:r>
              <a:rPr lang="en-US" altLang="zh-TW" sz="16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The odd numbers in this group add up to an even number: 16,  11, 14, 4, 8, 13, 24.</a:t>
            </a:r>
          </a:p>
          <a:p>
            <a:pPr algn="l"/>
            <a:r>
              <a:rPr lang="en-US" altLang="zh-TW" sz="16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A: Adding all the odd numbers (11, 13) gives 24. The answer is True.</a:t>
            </a:r>
          </a:p>
          <a:p>
            <a:pPr algn="l"/>
            <a:r>
              <a:rPr lang="en-US" altLang="zh-TW" sz="16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The odd numbers in this group add up to an even number: 17,  9, 10, 12, 13, 4, 2.</a:t>
            </a:r>
          </a:p>
          <a:p>
            <a:pPr algn="l"/>
            <a:r>
              <a:rPr lang="en-US" altLang="zh-TW" sz="16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A: Adding all the odd numbers (17, 9, 13) gives 39. The answer is False.</a:t>
            </a:r>
          </a:p>
          <a:p>
            <a:pPr algn="l"/>
            <a:r>
              <a:rPr lang="en-US" altLang="zh-TW" sz="16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The odd numbers in this group add up to an even number: 15, 32, 5, 13, 82, 7, 1. </a:t>
            </a:r>
          </a:p>
          <a:p>
            <a:pPr algn="l"/>
            <a:r>
              <a:rPr lang="en-US" altLang="zh-TW" sz="16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A:</a:t>
            </a:r>
          </a:p>
          <a:p>
            <a:pPr algn="l"/>
            <a:r>
              <a:rPr lang="en-US" altLang="zh-TW" sz="16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Output:</a:t>
            </a:r>
          </a:p>
          <a:p>
            <a:pPr algn="l"/>
            <a:endParaRPr lang="en-US" altLang="zh-TW" sz="1600" b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l"/>
            <a:r>
              <a:rPr lang="en-US" altLang="zh-TW" sz="16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Adding all the odd numbers (15, 5, 13, 7, 1) gives 41. The answer is False.</a:t>
            </a:r>
          </a:p>
        </p:txBody>
      </p:sp>
    </p:spTree>
    <p:extLst>
      <p:ext uri="{BB962C8B-B14F-4D97-AF65-F5344CB8AC3E}">
        <p14:creationId xmlns:p14="http://schemas.microsoft.com/office/powerpoint/2010/main" val="2427990567"/>
      </p:ext>
    </p:extLst>
  </p:cSld>
  <p:clrMapOvr>
    <a:masterClrMapping/>
  </p:clrMapOvr>
  <p:transition>
    <p:fade/>
  </p:transition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7F4F44C3-1545-E7D1-7538-DE0716BC11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5862" y="1676400"/>
            <a:ext cx="6772275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760230"/>
      </p:ext>
    </p:extLst>
  </p:cSld>
  <p:clrMapOvr>
    <a:masterClrMapping/>
  </p:clrMapOvr>
  <p:transition>
    <p:fade/>
  </p:transition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1872302" y="178088"/>
            <a:ext cx="5857875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en-US" altLang="zh-TW" sz="480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Chain of Thoughts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5/7/2023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94</a:t>
            </a:fld>
            <a:endParaRPr kumimoji="0" lang="en-US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5F8E237B-7AC1-7F0B-6209-3F257221DB36}"/>
              </a:ext>
            </a:extLst>
          </p:cNvPr>
          <p:cNvSpPr txBox="1"/>
          <p:nvPr/>
        </p:nvSpPr>
        <p:spPr>
          <a:xfrm>
            <a:off x="533400" y="1447800"/>
            <a:ext cx="82296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TW" sz="16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Prompt:</a:t>
            </a:r>
          </a:p>
          <a:p>
            <a:pPr algn="l"/>
            <a:endParaRPr lang="en-US" altLang="zh-TW" sz="1600" b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l"/>
            <a:r>
              <a:rPr lang="en-US" altLang="zh-TW" sz="16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The odd numbers in this group add up to an even number: 4, 8, 9, 15, 12, 2, 1.</a:t>
            </a:r>
          </a:p>
          <a:p>
            <a:pPr algn="l"/>
            <a:r>
              <a:rPr lang="en-US" altLang="zh-TW" sz="16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A: Adding all the odd numbers (9, 15, 1) gives 25. The answer is False.</a:t>
            </a:r>
          </a:p>
          <a:p>
            <a:pPr algn="l"/>
            <a:r>
              <a:rPr lang="en-US" altLang="zh-TW" sz="16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The odd numbers in this group add up to an even number: 15, 32, 5, 13, 82, 7, 1. </a:t>
            </a:r>
          </a:p>
          <a:p>
            <a:pPr algn="l"/>
            <a:r>
              <a:rPr lang="en-US" altLang="zh-TW" sz="16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A:</a:t>
            </a:r>
          </a:p>
          <a:p>
            <a:pPr algn="l"/>
            <a:r>
              <a:rPr lang="en-US" altLang="zh-TW" sz="16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Output:</a:t>
            </a:r>
          </a:p>
          <a:p>
            <a:pPr algn="l"/>
            <a:endParaRPr lang="en-US" altLang="zh-TW" sz="1600" b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l"/>
            <a:r>
              <a:rPr lang="en-US" altLang="zh-TW" sz="16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Adding all the odd numbers (15, 5, 13, 7, 1) gives 41. The answer is False.</a:t>
            </a:r>
          </a:p>
        </p:txBody>
      </p:sp>
    </p:spTree>
    <p:extLst>
      <p:ext uri="{BB962C8B-B14F-4D97-AF65-F5344CB8AC3E}">
        <p14:creationId xmlns:p14="http://schemas.microsoft.com/office/powerpoint/2010/main" val="2376486916"/>
      </p:ext>
    </p:extLst>
  </p:cSld>
  <p:clrMapOvr>
    <a:masterClrMapping/>
  </p:clrMapOvr>
  <p:transition>
    <p:fade/>
  </p:transition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Zero-shot COT">
            <a:extLst>
              <a:ext uri="{FF2B5EF4-FFF2-40B4-BE49-F238E27FC236}">
                <a16:creationId xmlns:a16="http://schemas.microsoft.com/office/drawing/2014/main" id="{67183268-AE22-05AE-002C-2AD7AE3F42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009650"/>
            <a:ext cx="8991600" cy="483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7509491"/>
      </p:ext>
    </p:extLst>
  </p:cSld>
  <p:clrMapOvr>
    <a:masterClrMapping/>
  </p:clrMapOvr>
  <p:transition>
    <p:fade/>
  </p:transition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381AC37D-FF04-7AF8-08D0-96F6B20E75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890712"/>
            <a:ext cx="7924800" cy="3076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964259"/>
      </p:ext>
    </p:extLst>
  </p:cSld>
  <p:clrMapOvr>
    <a:masterClrMapping/>
  </p:clrMapOvr>
  <p:transition>
    <p:fade/>
  </p:transition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16708D5E-14D6-C4EF-3887-EDB77603EB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537" y="1547812"/>
            <a:ext cx="8162925" cy="376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930992"/>
      </p:ext>
    </p:extLst>
  </p:cSld>
  <p:clrMapOvr>
    <a:masterClrMapping/>
  </p:clrMapOvr>
  <p:transition>
    <p:fade/>
  </p:transition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1872302" y="178088"/>
            <a:ext cx="5857875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zh-TW" altLang="en-US" sz="480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自我一致性</a:t>
            </a:r>
            <a:endParaRPr kumimoji="1" lang="en-US" altLang="zh-TW" sz="480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5/7/2023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98</a:t>
            </a:fld>
            <a:endParaRPr kumimoji="0" lang="en-US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5F8E237B-7AC1-7F0B-6209-3F257221DB36}"/>
              </a:ext>
            </a:extLst>
          </p:cNvPr>
          <p:cNvSpPr txBox="1"/>
          <p:nvPr/>
        </p:nvSpPr>
        <p:spPr>
          <a:xfrm>
            <a:off x="533400" y="1447800"/>
            <a:ext cx="82296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用同一個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Prompt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產生出多個不同的答案，然後把最常出現的答案視為正確</a:t>
            </a:r>
            <a:endParaRPr lang="en-US" altLang="zh-TW" sz="3200" b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73584808"/>
      </p:ext>
    </p:extLst>
  </p:cSld>
  <p:clrMapOvr>
    <a:masterClrMapping/>
  </p:clrMapOvr>
  <p:transition>
    <p:fade/>
  </p:transition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1872302" y="178088"/>
            <a:ext cx="5857875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zh-TW" altLang="en-US" sz="480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自我一致性</a:t>
            </a:r>
            <a:endParaRPr kumimoji="1" lang="en-US" altLang="zh-TW" sz="480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5/7/2023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99</a:t>
            </a:fld>
            <a:endParaRPr kumimoji="0" lang="en-US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5F8E237B-7AC1-7F0B-6209-3F257221DB36}"/>
              </a:ext>
            </a:extLst>
          </p:cNvPr>
          <p:cNvSpPr txBox="1"/>
          <p:nvPr/>
        </p:nvSpPr>
        <p:spPr>
          <a:xfrm>
            <a:off x="533400" y="1447800"/>
            <a:ext cx="8229600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zh-TW" sz="1400" b="0" i="0" dirty="0">
                <a:effectLst/>
                <a:latin typeface="ui-monospace"/>
              </a:rPr>
              <a:t>Q: There are 15 trees in the grove. Grove workers will plant trees in the grove today. After they are </a:t>
            </a:r>
            <a:r>
              <a:rPr lang="en-US" altLang="zh-TW" sz="1400" b="0" i="0" dirty="0" err="1">
                <a:effectLst/>
                <a:latin typeface="ui-monospace"/>
              </a:rPr>
              <a:t>done,there</a:t>
            </a:r>
            <a:r>
              <a:rPr lang="en-US" altLang="zh-TW" sz="1400" b="0" i="0" dirty="0">
                <a:effectLst/>
                <a:latin typeface="ui-monospace"/>
              </a:rPr>
              <a:t> will be 21 trees. How many trees did the grove workers plant </a:t>
            </a:r>
            <a:r>
              <a:rPr lang="en-US" altLang="zh-TW" sz="1400" b="0" i="0" dirty="0" err="1">
                <a:effectLst/>
                <a:latin typeface="ui-monospace"/>
              </a:rPr>
              <a:t>today?A</a:t>
            </a:r>
            <a:r>
              <a:rPr lang="en-US" altLang="zh-TW" sz="1400" b="0" i="0" dirty="0">
                <a:effectLst/>
                <a:latin typeface="ui-monospace"/>
              </a:rPr>
              <a:t>: We start with 15 trees. Later we have 21 trees. The difference must be the number of trees they </a:t>
            </a:r>
            <a:r>
              <a:rPr lang="en-US" altLang="zh-TW" sz="1400" b="0" i="0" dirty="0" err="1">
                <a:effectLst/>
                <a:latin typeface="ui-monospace"/>
              </a:rPr>
              <a:t>planted.So</a:t>
            </a:r>
            <a:r>
              <a:rPr lang="en-US" altLang="zh-TW" sz="1400" b="0" i="0" dirty="0">
                <a:effectLst/>
                <a:latin typeface="ui-monospace"/>
              </a:rPr>
              <a:t>, they must have planted 21 - 15 = 6 trees. The answer is 6.Q: If there are 3 cars in the parking lot and 2 more cars arrive, how many cars are in the parking </a:t>
            </a:r>
            <a:r>
              <a:rPr lang="en-US" altLang="zh-TW" sz="1400" b="0" i="0" dirty="0" err="1">
                <a:effectLst/>
                <a:latin typeface="ui-monospace"/>
              </a:rPr>
              <a:t>lot?A</a:t>
            </a:r>
            <a:r>
              <a:rPr lang="en-US" altLang="zh-TW" sz="1400" b="0" i="0" dirty="0">
                <a:effectLst/>
                <a:latin typeface="ui-monospace"/>
              </a:rPr>
              <a:t>: There are 3 cars in the parking lot already. 2 more arrive. Now there are 3 + 2 = 5 cars. The answer is 5.Q: Leah had 32 chocolates and her sister had 42. If they ate 35, how many pieces do they have left in </a:t>
            </a:r>
            <a:r>
              <a:rPr lang="en-US" altLang="zh-TW" sz="1400" b="0" i="0" dirty="0" err="1">
                <a:effectLst/>
                <a:latin typeface="ui-monospace"/>
              </a:rPr>
              <a:t>total?A</a:t>
            </a:r>
            <a:r>
              <a:rPr lang="en-US" altLang="zh-TW" sz="1400" b="0" i="0" dirty="0">
                <a:effectLst/>
                <a:latin typeface="ui-monospace"/>
              </a:rPr>
              <a:t>: Leah had 32 chocolates and Leah’s sister had 42. That means there were originally 32 + 42 = 74chocolates. 35 have been eaten. So in total they still have 74 - 35 = 39 chocolates. The answer is 39.Q: Jason had 20 lollipops. He gave Denny some lollipops. Now Jason has 12 lollipops. How many </a:t>
            </a:r>
            <a:r>
              <a:rPr lang="en-US" altLang="zh-TW" sz="1400" b="0" i="0" dirty="0" err="1">
                <a:effectLst/>
                <a:latin typeface="ui-monospace"/>
              </a:rPr>
              <a:t>lollipopsdid</a:t>
            </a:r>
            <a:r>
              <a:rPr lang="en-US" altLang="zh-TW" sz="1400" b="0" i="0" dirty="0">
                <a:effectLst/>
                <a:latin typeface="ui-monospace"/>
              </a:rPr>
              <a:t> Jason give to </a:t>
            </a:r>
            <a:r>
              <a:rPr lang="en-US" altLang="zh-TW" sz="1400" b="0" i="0" dirty="0" err="1">
                <a:effectLst/>
                <a:latin typeface="ui-monospace"/>
              </a:rPr>
              <a:t>Denny?A</a:t>
            </a:r>
            <a:r>
              <a:rPr lang="en-US" altLang="zh-TW" sz="1400" b="0" i="0" dirty="0">
                <a:effectLst/>
                <a:latin typeface="ui-monospace"/>
              </a:rPr>
              <a:t>: Jason had 20 lollipops. Since he only has 12 now, he must have given the rest to Denny. The number </a:t>
            </a:r>
            <a:r>
              <a:rPr lang="en-US" altLang="zh-TW" sz="1400" b="0" i="0" dirty="0" err="1">
                <a:effectLst/>
                <a:latin typeface="ui-monospace"/>
              </a:rPr>
              <a:t>oflollipops</a:t>
            </a:r>
            <a:r>
              <a:rPr lang="en-US" altLang="zh-TW" sz="1400" b="0" i="0" dirty="0">
                <a:effectLst/>
                <a:latin typeface="ui-monospace"/>
              </a:rPr>
              <a:t> he has given to Denny must have been 20 - 12 = 8 lollipops. The answer is 8.Q: Shawn has five toys. For Christmas, he got two toys each from his mom and dad. How many toys </a:t>
            </a:r>
            <a:r>
              <a:rPr lang="en-US" altLang="zh-TW" sz="1400" b="0" i="0" dirty="0" err="1">
                <a:effectLst/>
                <a:latin typeface="ui-monospace"/>
              </a:rPr>
              <a:t>doeshe</a:t>
            </a:r>
            <a:r>
              <a:rPr lang="en-US" altLang="zh-TW" sz="1400" b="0" i="0" dirty="0">
                <a:effectLst/>
                <a:latin typeface="ui-monospace"/>
              </a:rPr>
              <a:t> have </a:t>
            </a:r>
            <a:r>
              <a:rPr lang="en-US" altLang="zh-TW" sz="1400" b="0" i="0" dirty="0" err="1">
                <a:effectLst/>
                <a:latin typeface="ui-monospace"/>
              </a:rPr>
              <a:t>now?A</a:t>
            </a:r>
            <a:r>
              <a:rPr lang="en-US" altLang="zh-TW" sz="1400" b="0" i="0" dirty="0">
                <a:effectLst/>
                <a:latin typeface="ui-monospace"/>
              </a:rPr>
              <a:t>: He has 5 toys. He got 2 from mom, so after that he has 5 + 2 = 7 toys. Then he got 2 more from dad, </a:t>
            </a:r>
            <a:r>
              <a:rPr lang="en-US" altLang="zh-TW" sz="1400" b="0" i="0" dirty="0" err="1">
                <a:effectLst/>
                <a:latin typeface="ui-monospace"/>
              </a:rPr>
              <a:t>soin</a:t>
            </a:r>
            <a:r>
              <a:rPr lang="en-US" altLang="zh-TW" sz="1400" b="0" i="0" dirty="0">
                <a:effectLst/>
                <a:latin typeface="ui-monospace"/>
              </a:rPr>
              <a:t> total he has 7 + 2 = 9 toys. The answer is 9.Q: There were nine computers in the server room. Five more computers were installed each day, </a:t>
            </a:r>
            <a:r>
              <a:rPr lang="en-US" altLang="zh-TW" sz="1400" b="0" i="0" dirty="0" err="1">
                <a:effectLst/>
                <a:latin typeface="ui-monospace"/>
              </a:rPr>
              <a:t>frommonday</a:t>
            </a:r>
            <a:r>
              <a:rPr lang="en-US" altLang="zh-TW" sz="1400" b="0" i="0" dirty="0">
                <a:effectLst/>
                <a:latin typeface="ui-monospace"/>
              </a:rPr>
              <a:t> to </a:t>
            </a:r>
            <a:r>
              <a:rPr lang="en-US" altLang="zh-TW" sz="1400" b="0" i="0" dirty="0" err="1">
                <a:effectLst/>
                <a:latin typeface="ui-monospace"/>
              </a:rPr>
              <a:t>thursday</a:t>
            </a:r>
            <a:r>
              <a:rPr lang="en-US" altLang="zh-TW" sz="1400" b="0" i="0" dirty="0">
                <a:effectLst/>
                <a:latin typeface="ui-monospace"/>
              </a:rPr>
              <a:t>. How many computers are now in the server </a:t>
            </a:r>
            <a:r>
              <a:rPr lang="en-US" altLang="zh-TW" sz="1400" b="0" i="0" dirty="0" err="1">
                <a:effectLst/>
                <a:latin typeface="ui-monospace"/>
              </a:rPr>
              <a:t>room?A</a:t>
            </a:r>
            <a:r>
              <a:rPr lang="en-US" altLang="zh-TW" sz="1400" b="0" i="0" dirty="0">
                <a:effectLst/>
                <a:latin typeface="ui-monospace"/>
              </a:rPr>
              <a:t>: There are 4 days from </a:t>
            </a:r>
            <a:r>
              <a:rPr lang="en-US" altLang="zh-TW" sz="1400" b="0" i="0" dirty="0" err="1">
                <a:effectLst/>
                <a:latin typeface="ui-monospace"/>
              </a:rPr>
              <a:t>monday</a:t>
            </a:r>
            <a:r>
              <a:rPr lang="en-US" altLang="zh-TW" sz="1400" b="0" i="0" dirty="0">
                <a:effectLst/>
                <a:latin typeface="ui-monospace"/>
              </a:rPr>
              <a:t> to </a:t>
            </a:r>
            <a:r>
              <a:rPr lang="en-US" altLang="zh-TW" sz="1400" b="0" i="0" dirty="0" err="1">
                <a:effectLst/>
                <a:latin typeface="ui-monospace"/>
              </a:rPr>
              <a:t>thursday</a:t>
            </a:r>
            <a:r>
              <a:rPr lang="en-US" altLang="zh-TW" sz="1400" b="0" i="0" dirty="0">
                <a:effectLst/>
                <a:latin typeface="ui-monospace"/>
              </a:rPr>
              <a:t>. 5 computers were added each day. That means in total 4 * 5 =20 computers were added. There were 9 computers in the beginning, so now there are 9 + 20 = 29 </a:t>
            </a:r>
            <a:r>
              <a:rPr lang="en-US" altLang="zh-TW" sz="1400" b="0" i="0" dirty="0" err="1">
                <a:effectLst/>
                <a:latin typeface="ui-monospace"/>
              </a:rPr>
              <a:t>computers.The</a:t>
            </a:r>
            <a:r>
              <a:rPr lang="en-US" altLang="zh-TW" sz="1400" b="0" i="0" dirty="0">
                <a:effectLst/>
                <a:latin typeface="ui-monospace"/>
              </a:rPr>
              <a:t> answer is 29.Q: Michael had 58 golf balls. On </a:t>
            </a:r>
            <a:r>
              <a:rPr lang="en-US" altLang="zh-TW" sz="1400" b="0" i="0" dirty="0" err="1">
                <a:effectLst/>
                <a:latin typeface="ui-monospace"/>
              </a:rPr>
              <a:t>tuesday</a:t>
            </a:r>
            <a:r>
              <a:rPr lang="en-US" altLang="zh-TW" sz="1400" b="0" i="0" dirty="0">
                <a:effectLst/>
                <a:latin typeface="ui-monospace"/>
              </a:rPr>
              <a:t>, he lost 23 golf balls. On </a:t>
            </a:r>
            <a:r>
              <a:rPr lang="en-US" altLang="zh-TW" sz="1400" b="0" i="0" dirty="0" err="1">
                <a:effectLst/>
                <a:latin typeface="ui-monospace"/>
              </a:rPr>
              <a:t>wednesday</a:t>
            </a:r>
            <a:r>
              <a:rPr lang="en-US" altLang="zh-TW" sz="1400" b="0" i="0" dirty="0">
                <a:effectLst/>
                <a:latin typeface="ui-monospace"/>
              </a:rPr>
              <a:t>, he lost 2 more. How </a:t>
            </a:r>
            <a:r>
              <a:rPr lang="en-US" altLang="zh-TW" sz="1400" b="0" i="0" dirty="0" err="1">
                <a:effectLst/>
                <a:latin typeface="ui-monospace"/>
              </a:rPr>
              <a:t>manygolf</a:t>
            </a:r>
            <a:r>
              <a:rPr lang="en-US" altLang="zh-TW" sz="1400" b="0" i="0" dirty="0">
                <a:effectLst/>
                <a:latin typeface="ui-monospace"/>
              </a:rPr>
              <a:t> balls did he have at the end of </a:t>
            </a:r>
            <a:r>
              <a:rPr lang="en-US" altLang="zh-TW" sz="1400" b="0" i="0" dirty="0" err="1">
                <a:effectLst/>
                <a:latin typeface="ui-monospace"/>
              </a:rPr>
              <a:t>wednesday?A</a:t>
            </a:r>
            <a:r>
              <a:rPr lang="en-US" altLang="zh-TW" sz="1400" b="0" i="0" dirty="0">
                <a:effectLst/>
                <a:latin typeface="ui-monospace"/>
              </a:rPr>
              <a:t>: Michael initially had 58 balls. He lost 23 on Tuesday, so after that he has 58 - 23 = 35 balls. </a:t>
            </a:r>
            <a:r>
              <a:rPr lang="en-US" altLang="zh-TW" sz="1400" b="0" i="0" dirty="0" err="1">
                <a:effectLst/>
                <a:latin typeface="ui-monospace"/>
              </a:rPr>
              <a:t>OnWednesday</a:t>
            </a:r>
            <a:r>
              <a:rPr lang="en-US" altLang="zh-TW" sz="1400" b="0" i="0" dirty="0">
                <a:effectLst/>
                <a:latin typeface="ui-monospace"/>
              </a:rPr>
              <a:t> he lost 2 more so now he has 35 - 2 = 33 balls. The answer is 33.Q: Olivia has $23. She bought five bagels for $3 each. How much money does she have </a:t>
            </a:r>
            <a:r>
              <a:rPr lang="en-US" altLang="zh-TW" sz="1400" b="0" i="0" dirty="0" err="1">
                <a:effectLst/>
                <a:latin typeface="ui-monospace"/>
              </a:rPr>
              <a:t>left?A</a:t>
            </a:r>
            <a:r>
              <a:rPr lang="en-US" altLang="zh-TW" sz="1400" b="0" i="0" dirty="0">
                <a:effectLst/>
                <a:latin typeface="ui-monospace"/>
              </a:rPr>
              <a:t>: She bought 5 bagels for $3 each. This means she spent 5Q: When I was 6 my sister was half my age. Now I’m 70 how old is my </a:t>
            </a:r>
            <a:r>
              <a:rPr lang="en-US" altLang="zh-TW" sz="1400" b="0" i="0" dirty="0" err="1">
                <a:effectLst/>
                <a:latin typeface="ui-monospace"/>
              </a:rPr>
              <a:t>sister?A</a:t>
            </a:r>
            <a:r>
              <a:rPr lang="en-US" altLang="zh-TW" sz="1400" b="0" i="0" dirty="0">
                <a:effectLst/>
                <a:latin typeface="ui-monospace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241550182"/>
      </p:ext>
    </p:extLst>
  </p:cSld>
  <p:clrMapOvr>
    <a:masterClrMapping/>
  </p:clrMapOvr>
  <p:transition>
    <p:fade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古典相簿">
  <a:themeElements>
    <a:clrScheme name="Technic">
      <a:dk1>
        <a:sysClr val="windowText" lastClr="000000"/>
      </a:dk1>
      <a:lt1>
        <a:sysClr val="window" lastClr="FFFFFF"/>
      </a:lt1>
      <a:dk2>
        <a:srgbClr val="3B3B3B"/>
      </a:dk2>
      <a:lt2>
        <a:srgbClr val="D4D2D0"/>
      </a:lt2>
      <a:accent1>
        <a:srgbClr val="6EA0B0"/>
      </a:accent1>
      <a:accent2>
        <a:srgbClr val="CCAF0A"/>
      </a:accent2>
      <a:accent3>
        <a:srgbClr val="8D89A4"/>
      </a:accent3>
      <a:accent4>
        <a:srgbClr val="748560"/>
      </a:accent4>
      <a:accent5>
        <a:srgbClr val="9E9273"/>
      </a:accent5>
      <a:accent6>
        <a:srgbClr val="7E848D"/>
      </a:accent6>
      <a:hlink>
        <a:srgbClr val="00C8C3"/>
      </a:hlink>
      <a:folHlink>
        <a:srgbClr val="A116E0"/>
      </a:folHlink>
    </a:clrScheme>
    <a:fontScheme name="Oriel">
      <a:majorFont>
        <a:latin typeface="Century Schoolbook"/>
        <a:ea typeface=""/>
        <a:cs typeface=""/>
        <a:font script="Jpan" typeface="ＭＳ Ｐ明朝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entury Schoolbook"/>
        <a:ea typeface=""/>
        <a:cs typeface=""/>
        <a:font script="Jpan" typeface="ＭＳ Ｐ明朝"/>
        <a:font script="Hang" typeface="휴먼매직체"/>
        <a:font script="Hans" typeface="宋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Trek">
      <a:fillStyleLst>
        <a:solidFill>
          <a:schemeClr val="phClr"/>
        </a:solidFill>
        <a:gradFill rotWithShape="1">
          <a:gsLst>
            <a:gs pos="0">
              <a:schemeClr val="phClr">
                <a:tint val="30000"/>
                <a:satMod val="250000"/>
              </a:schemeClr>
            </a:gs>
            <a:gs pos="72000">
              <a:schemeClr val="phClr">
                <a:tint val="75000"/>
                <a:satMod val="210000"/>
              </a:schemeClr>
            </a:gs>
            <a:gs pos="100000">
              <a:schemeClr val="phClr">
                <a:tint val="85000"/>
                <a:satMod val="21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5000"/>
                <a:shade val="85000"/>
                <a:satMod val="230000"/>
              </a:schemeClr>
            </a:gs>
            <a:gs pos="25000">
              <a:schemeClr val="phClr">
                <a:tint val="90000"/>
                <a:shade val="70000"/>
                <a:satMod val="220000"/>
              </a:schemeClr>
            </a:gs>
            <a:gs pos="50000">
              <a:schemeClr val="phClr">
                <a:tint val="90000"/>
                <a:shade val="58000"/>
                <a:satMod val="225000"/>
              </a:schemeClr>
            </a:gs>
            <a:gs pos="65000">
              <a:schemeClr val="phClr">
                <a:tint val="90000"/>
                <a:shade val="58000"/>
                <a:satMod val="225000"/>
              </a:schemeClr>
            </a:gs>
            <a:gs pos="80000">
              <a:schemeClr val="phClr">
                <a:tint val="90000"/>
                <a:shade val="69000"/>
                <a:satMod val="220000"/>
              </a:schemeClr>
            </a:gs>
            <a:gs pos="100000">
              <a:schemeClr val="phClr">
                <a:tint val="77000"/>
                <a:shade val="80000"/>
                <a:satMod val="230000"/>
              </a:schemeClr>
            </a:gs>
          </a:gsLst>
          <a:lin ang="5400000" scaled="1"/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>
            <a:bevelT w="10000" h="10000"/>
          </a:sp3d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bliqueTopLeft" fov="600000">
              <a:rot lat="0" lon="0" rev="0"/>
            </a:camera>
            <a:lightRig rig="balanced" dir="t">
              <a:rot lat="0" lon="0" rev="19200000"/>
            </a:lightRig>
          </a:scene3d>
          <a:sp3d contourW="12700" prstMaterial="matte">
            <a:bevelT w="60000" h="50800"/>
            <a:contourClr>
              <a:schemeClr val="phClr">
                <a:shade val="60000"/>
                <a:satMod val="11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70000"/>
                <a:satMod val="350000"/>
              </a:schemeClr>
            </a:gs>
          </a:gsLst>
          <a:path path="circle">
            <a:fillToRect l="51000" t="-20000" r="20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25000"/>
                <a:satMod val="350000"/>
              </a:schemeClr>
              <a:schemeClr val="phClr">
                <a:tint val="83000"/>
                <a:satMod val="115000"/>
              </a:schemeClr>
            </a:duotone>
          </a:blip>
          <a:tile tx="0" ty="0" sx="120000" sy="120000" flip="xy" algn="t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Grek" typeface=""/>
        <a:font script="Cyrl" typeface=""/>
        <a:font script="Jpan" typeface="ＭＳ Ｐゴシック"/>
        <a:font script="Hang" typeface="맑은 고딕"/>
        <a:font script="Hans" typeface="宋体"/>
        <a:font script="Hant" typeface="微軟正黑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Grek" typeface=""/>
        <a:font script="Cyrl"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98000"/>
                <a:satMod val="300000"/>
              </a:schemeClr>
            </a:gs>
            <a:gs pos="25000">
              <a:schemeClr val="phClr">
                <a:tint val="37000"/>
                <a:shade val="98000"/>
                <a:satMod val="300000"/>
              </a:schemeClr>
            </a:gs>
            <a:gs pos="100000">
              <a:schemeClr val="phClr">
                <a:tint val="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75000"/>
                <a:satMod val="160000"/>
              </a:schemeClr>
            </a:gs>
            <a:gs pos="62000">
              <a:schemeClr val="phClr">
                <a:satMod val="125000"/>
              </a:schemeClr>
            </a:gs>
            <a:gs pos="100000">
              <a:schemeClr val="phClr">
                <a:tint val="80000"/>
                <a:satMod val="140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4925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>
              <a:srgbClr val="000000">
                <a:alpha val="45882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contourW="12700" prstMaterial="powder">
            <a:bevelT h="50800"/>
            <a:contourClr>
              <a:schemeClr val="phClr"/>
            </a:contourClr>
          </a:sp3d>
        </a:effectStyle>
        <a:effectStyle>
          <a:effectLst>
            <a:reflection blurRad="12700" stA="25000" endPos="28000" dist="38100" dir="5400000" sy="-100000"/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>
            <a:bevelT w="139700" h="381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75000"/>
                <a:satMod val="250000"/>
              </a:schemeClr>
            </a:gs>
            <a:gs pos="20000">
              <a:schemeClr val="phClr">
                <a:shade val="85000"/>
                <a:satMod val="175000"/>
              </a:schemeClr>
            </a:gs>
            <a:gs pos="100000">
              <a:schemeClr val="phClr">
                <a:tint val="70000"/>
                <a:satMod val="17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0000"/>
                <a:satMod val="145000"/>
              </a:schemeClr>
            </a:gs>
            <a:gs pos="30000">
              <a:schemeClr val="phClr">
                <a:shade val="65000"/>
                <a:satMod val="155000"/>
              </a:schemeClr>
            </a:gs>
            <a:gs pos="100000">
              <a:schemeClr val="phClr">
                <a:tint val="60000"/>
                <a:satMod val="170000"/>
              </a:schemeClr>
            </a:gs>
          </a:gsLst>
          <a:lin ang="16200000" scaled="1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Grek" typeface=""/>
        <a:font script="Cyrl" typeface=""/>
        <a:font script="Jpan" typeface="ＭＳ Ｐゴシック"/>
        <a:font script="Hang" typeface="맑은 고딕"/>
        <a:font script="Hans" typeface="宋体"/>
        <a:font script="Hant" typeface="微軟正黑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Grek" typeface=""/>
        <a:font script="Cyrl"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98000"/>
                <a:satMod val="300000"/>
              </a:schemeClr>
            </a:gs>
            <a:gs pos="25000">
              <a:schemeClr val="phClr">
                <a:tint val="37000"/>
                <a:shade val="98000"/>
                <a:satMod val="300000"/>
              </a:schemeClr>
            </a:gs>
            <a:gs pos="100000">
              <a:schemeClr val="phClr">
                <a:tint val="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75000"/>
                <a:satMod val="160000"/>
              </a:schemeClr>
            </a:gs>
            <a:gs pos="62000">
              <a:schemeClr val="phClr">
                <a:satMod val="125000"/>
              </a:schemeClr>
            </a:gs>
            <a:gs pos="100000">
              <a:schemeClr val="phClr">
                <a:tint val="80000"/>
                <a:satMod val="140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4925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>
              <a:srgbClr val="000000">
                <a:alpha val="45882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contourW="12700" prstMaterial="powder">
            <a:bevelT h="50800"/>
            <a:contourClr>
              <a:schemeClr val="phClr"/>
            </a:contourClr>
          </a:sp3d>
        </a:effectStyle>
        <a:effectStyle>
          <a:effectLst>
            <a:reflection blurRad="12700" stA="25000" endPos="28000" dist="38100" dir="5400000" sy="-100000"/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>
            <a:bevelT w="139700" h="381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75000"/>
                <a:satMod val="250000"/>
              </a:schemeClr>
            </a:gs>
            <a:gs pos="20000">
              <a:schemeClr val="phClr">
                <a:shade val="85000"/>
                <a:satMod val="175000"/>
              </a:schemeClr>
            </a:gs>
            <a:gs pos="100000">
              <a:schemeClr val="phClr">
                <a:tint val="70000"/>
                <a:satMod val="17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0000"/>
                <a:satMod val="145000"/>
              </a:schemeClr>
            </a:gs>
            <a:gs pos="30000">
              <a:schemeClr val="phClr">
                <a:shade val="65000"/>
                <a:satMod val="155000"/>
              </a:schemeClr>
            </a:gs>
            <a:gs pos="100000">
              <a:schemeClr val="phClr">
                <a:tint val="60000"/>
                <a:satMod val="170000"/>
              </a:schemeClr>
            </a:gs>
          </a:gsLst>
          <a:lin ang="16200000" scaled="1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古典相簿.potx</Template>
  <TotalTime>0</TotalTime>
  <Words>2914</Words>
  <Application>Microsoft Office PowerPoint</Application>
  <PresentationFormat>如螢幕大小 (4:3)</PresentationFormat>
  <Paragraphs>413</Paragraphs>
  <Slides>100</Slides>
  <Notes>56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100</vt:i4>
      </vt:variant>
    </vt:vector>
  </HeadingPairs>
  <TitlesOfParts>
    <vt:vector size="108" baseType="lpstr">
      <vt:lpstr>source-serif-pro</vt:lpstr>
      <vt:lpstr>ui-monospace</vt:lpstr>
      <vt:lpstr>微軟正黑體</vt:lpstr>
      <vt:lpstr>新細明體</vt:lpstr>
      <vt:lpstr>Arial</vt:lpstr>
      <vt:lpstr>Calibri</vt:lpstr>
      <vt:lpstr>Century Schoolbook</vt:lpstr>
      <vt:lpstr>古典相簿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modified xsi:type="dcterms:W3CDTF">2023-05-07T14:37:51Z</dcterms:modified>
</cp:coreProperties>
</file>